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4"/>
  </p:sldMasterIdLst>
  <p:notesMasterIdLst>
    <p:notesMasterId r:id="rId23"/>
  </p:notesMasterIdLst>
  <p:handoutMasterIdLst>
    <p:handoutMasterId r:id="rId24"/>
  </p:handoutMasterIdLst>
  <p:sldIdLst>
    <p:sldId id="263" r:id="rId5"/>
    <p:sldId id="280" r:id="rId6"/>
    <p:sldId id="258" r:id="rId7"/>
    <p:sldId id="268" r:id="rId8"/>
    <p:sldId id="273" r:id="rId9"/>
    <p:sldId id="274" r:id="rId10"/>
    <p:sldId id="267" r:id="rId11"/>
    <p:sldId id="265" r:id="rId12"/>
    <p:sldId id="272" r:id="rId13"/>
    <p:sldId id="275" r:id="rId14"/>
    <p:sldId id="276" r:id="rId15"/>
    <p:sldId id="270" r:id="rId16"/>
    <p:sldId id="277" r:id="rId17"/>
    <p:sldId id="283" r:id="rId18"/>
    <p:sldId id="282" r:id="rId19"/>
    <p:sldId id="266" r:id="rId20"/>
    <p:sldId id="264" r:id="rId21"/>
    <p:sldId id="27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8228DA-504F-E9E2-E0C8-14F2E27B8FC2}" name="Becky Phung" initials="BP" userId="S::bphung@southbendin.gov::d86d9644-739e-414e-90ea-a334f725d60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vid Finley" initials="DF" lastIdx="52" clrIdx="0">
    <p:extLst>
      <p:ext uri="{19B8F6BF-5375-455C-9EA6-DF929625EA0E}">
        <p15:presenceInfo xmlns:p15="http://schemas.microsoft.com/office/powerpoint/2012/main" userId="S::dfinley@southbendin.gov::cf52037d-abc3-471c-add4-ed6dd0660902" providerId="AD"/>
      </p:ext>
    </p:extLst>
  </p:cmAuthor>
  <p:cmAuthor id="2" name="Ryan Ligon" initials="RL" lastIdx="5" clrIdx="1">
    <p:extLst>
      <p:ext uri="{19B8F6BF-5375-455C-9EA6-DF929625EA0E}">
        <p15:presenceInfo xmlns:p15="http://schemas.microsoft.com/office/powerpoint/2012/main" userId="S::rligon@southbendin.gov::e50be95e-0400-4712-a092-ea58e44da79c" providerId="AD"/>
      </p:ext>
    </p:extLst>
  </p:cmAuthor>
  <p:cmAuthor id="3" name="Denise Riedl" initials="DR" lastIdx="3" clrIdx="2">
    <p:extLst>
      <p:ext uri="{19B8F6BF-5375-455C-9EA6-DF929625EA0E}">
        <p15:presenceInfo xmlns:p15="http://schemas.microsoft.com/office/powerpoint/2012/main" userId="S::driedl@southbendin.gov::727f2e28-3095-46d5-81e1-fe709cdd16f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D4F0"/>
    <a:srgbClr val="CE2031"/>
    <a:srgbClr val="9C1825"/>
    <a:srgbClr val="E5EDFF"/>
    <a:srgbClr val="EFF4FF"/>
    <a:srgbClr val="5B92FF"/>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1DE8DD-68C5-4DA9-9922-CC8EAC8F4782}" v="12" dt="2025-12-10T14:56:37.0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anca Jones" userId="66b330a2-713d-4488-979d-6f641e0a45df" providerId="ADAL" clId="{437B9FD7-A5FC-4831-8DC0-F5BB0C45E3B5}"/>
    <pc:docChg chg="custSel modSld">
      <pc:chgData name="Bianca Jones" userId="66b330a2-713d-4488-979d-6f641e0a45df" providerId="ADAL" clId="{437B9FD7-A5FC-4831-8DC0-F5BB0C45E3B5}" dt="2025-12-10T14:57:18.636" v="1499" actId="13822"/>
      <pc:docMkLst>
        <pc:docMk/>
      </pc:docMkLst>
      <pc:sldChg chg="addSp modSp mod">
        <pc:chgData name="Bianca Jones" userId="66b330a2-713d-4488-979d-6f641e0a45df" providerId="ADAL" clId="{437B9FD7-A5FC-4831-8DC0-F5BB0C45E3B5}" dt="2025-12-09T19:43:26.659" v="716" actId="1076"/>
        <pc:sldMkLst>
          <pc:docMk/>
          <pc:sldMk cId="2959134859" sldId="258"/>
        </pc:sldMkLst>
        <pc:spChg chg="mod">
          <ac:chgData name="Bianca Jones" userId="66b330a2-713d-4488-979d-6f641e0a45df" providerId="ADAL" clId="{437B9FD7-A5FC-4831-8DC0-F5BB0C45E3B5}" dt="2025-12-09T19:37:27.428" v="338" actId="1076"/>
          <ac:spMkLst>
            <pc:docMk/>
            <pc:sldMk cId="2959134859" sldId="258"/>
            <ac:spMk id="2" creationId="{897F1B4B-7D16-BCFA-4766-1D2FCFF2B132}"/>
          </ac:spMkLst>
        </pc:spChg>
        <pc:spChg chg="mod">
          <ac:chgData name="Bianca Jones" userId="66b330a2-713d-4488-979d-6f641e0a45df" providerId="ADAL" clId="{437B9FD7-A5FC-4831-8DC0-F5BB0C45E3B5}" dt="2025-12-09T19:37:40.484" v="341" actId="14100"/>
          <ac:spMkLst>
            <pc:docMk/>
            <pc:sldMk cId="2959134859" sldId="258"/>
            <ac:spMk id="4" creationId="{ACE99AF3-27CA-7DFD-DAAA-CFDD5FBBE3AA}"/>
          </ac:spMkLst>
        </pc:spChg>
        <pc:spChg chg="add mod">
          <ac:chgData name="Bianca Jones" userId="66b330a2-713d-4488-979d-6f641e0a45df" providerId="ADAL" clId="{437B9FD7-A5FC-4831-8DC0-F5BB0C45E3B5}" dt="2025-12-09T19:43:26.659" v="716" actId="1076"/>
          <ac:spMkLst>
            <pc:docMk/>
            <pc:sldMk cId="2959134859" sldId="258"/>
            <ac:spMk id="5" creationId="{44ED1E4C-F73A-2CE1-3731-EE48583D62B9}"/>
          </ac:spMkLst>
        </pc:spChg>
      </pc:sldChg>
      <pc:sldChg chg="addSp modSp mod">
        <pc:chgData name="Bianca Jones" userId="66b330a2-713d-4488-979d-6f641e0a45df" providerId="ADAL" clId="{437B9FD7-A5FC-4831-8DC0-F5BB0C45E3B5}" dt="2025-12-09T19:32:32.979" v="62" actId="207"/>
        <pc:sldMkLst>
          <pc:docMk/>
          <pc:sldMk cId="857388134" sldId="263"/>
        </pc:sldMkLst>
        <pc:spChg chg="mod">
          <ac:chgData name="Bianca Jones" userId="66b330a2-713d-4488-979d-6f641e0a45df" providerId="ADAL" clId="{437B9FD7-A5FC-4831-8DC0-F5BB0C45E3B5}" dt="2025-12-09T19:31:54.284" v="8" actId="20577"/>
          <ac:spMkLst>
            <pc:docMk/>
            <pc:sldMk cId="857388134" sldId="263"/>
            <ac:spMk id="3" creationId="{54E91858-7549-D3DB-E33C-7496F6AE3747}"/>
          </ac:spMkLst>
        </pc:spChg>
        <pc:spChg chg="add mod">
          <ac:chgData name="Bianca Jones" userId="66b330a2-713d-4488-979d-6f641e0a45df" providerId="ADAL" clId="{437B9FD7-A5FC-4831-8DC0-F5BB0C45E3B5}" dt="2025-12-09T19:32:32.979" v="62" actId="207"/>
          <ac:spMkLst>
            <pc:docMk/>
            <pc:sldMk cId="857388134" sldId="263"/>
            <ac:spMk id="10" creationId="{BCC630DC-EE8F-5C5D-DE09-B09EDE262913}"/>
          </ac:spMkLst>
        </pc:spChg>
        <pc:cxnChg chg="add mod">
          <ac:chgData name="Bianca Jones" userId="66b330a2-713d-4488-979d-6f641e0a45df" providerId="ADAL" clId="{437B9FD7-A5FC-4831-8DC0-F5BB0C45E3B5}" dt="2025-12-09T19:32:10.042" v="13" actId="14100"/>
          <ac:cxnSpMkLst>
            <pc:docMk/>
            <pc:sldMk cId="857388134" sldId="263"/>
            <ac:cxnSpMk id="6" creationId="{C392AA93-4844-5A72-13DB-E6F5B4C89B75}"/>
          </ac:cxnSpMkLst>
        </pc:cxnChg>
      </pc:sldChg>
      <pc:sldChg chg="addSp modSp mod">
        <pc:chgData name="Bianca Jones" userId="66b330a2-713d-4488-979d-6f641e0a45df" providerId="ADAL" clId="{437B9FD7-A5FC-4831-8DC0-F5BB0C45E3B5}" dt="2025-12-10T14:57:18.636" v="1499" actId="13822"/>
        <pc:sldMkLst>
          <pc:docMk/>
          <pc:sldMk cId="548968201" sldId="264"/>
        </pc:sldMkLst>
        <pc:cxnChg chg="add mod">
          <ac:chgData name="Bianca Jones" userId="66b330a2-713d-4488-979d-6f641e0a45df" providerId="ADAL" clId="{437B9FD7-A5FC-4831-8DC0-F5BB0C45E3B5}" dt="2025-12-10T14:57:18.636" v="1499" actId="13822"/>
          <ac:cxnSpMkLst>
            <pc:docMk/>
            <pc:sldMk cId="548968201" sldId="264"/>
            <ac:cxnSpMk id="7" creationId="{4DA4D78A-0789-E9DC-8E73-1A0AA2A908DB}"/>
          </ac:cxnSpMkLst>
        </pc:cxnChg>
      </pc:sldChg>
      <pc:sldChg chg="addSp modSp mod">
        <pc:chgData name="Bianca Jones" userId="66b330a2-713d-4488-979d-6f641e0a45df" providerId="ADAL" clId="{437B9FD7-A5FC-4831-8DC0-F5BB0C45E3B5}" dt="2025-12-10T14:54:21.330" v="1243" actId="20577"/>
        <pc:sldMkLst>
          <pc:docMk/>
          <pc:sldMk cId="980528784" sldId="265"/>
        </pc:sldMkLst>
        <pc:spChg chg="add mod">
          <ac:chgData name="Bianca Jones" userId="66b330a2-713d-4488-979d-6f641e0a45df" providerId="ADAL" clId="{437B9FD7-A5FC-4831-8DC0-F5BB0C45E3B5}" dt="2025-12-10T14:54:21.330" v="1243" actId="20577"/>
          <ac:spMkLst>
            <pc:docMk/>
            <pc:sldMk cId="980528784" sldId="265"/>
            <ac:spMk id="6" creationId="{9D053D0C-DEB3-659A-015C-8D48CCCA009E}"/>
          </ac:spMkLst>
        </pc:spChg>
      </pc:sldChg>
      <pc:sldChg chg="addSp modSp mod">
        <pc:chgData name="Bianca Jones" userId="66b330a2-713d-4488-979d-6f641e0a45df" providerId="ADAL" clId="{437B9FD7-A5FC-4831-8DC0-F5BB0C45E3B5}" dt="2025-12-09T19:57:31.512" v="1066" actId="20577"/>
        <pc:sldMkLst>
          <pc:docMk/>
          <pc:sldMk cId="123759540" sldId="267"/>
        </pc:sldMkLst>
        <pc:spChg chg="mod">
          <ac:chgData name="Bianca Jones" userId="66b330a2-713d-4488-979d-6f641e0a45df" providerId="ADAL" clId="{437B9FD7-A5FC-4831-8DC0-F5BB0C45E3B5}" dt="2025-12-09T19:48:54.685" v="722" actId="27636"/>
          <ac:spMkLst>
            <pc:docMk/>
            <pc:sldMk cId="123759540" sldId="267"/>
            <ac:spMk id="3" creationId="{2B1A953B-9E49-AEBE-FE25-76142B7CA8B8}"/>
          </ac:spMkLst>
        </pc:spChg>
        <pc:spChg chg="add mod">
          <ac:chgData name="Bianca Jones" userId="66b330a2-713d-4488-979d-6f641e0a45df" providerId="ADAL" clId="{437B9FD7-A5FC-4831-8DC0-F5BB0C45E3B5}" dt="2025-12-09T19:57:31.512" v="1066" actId="20577"/>
          <ac:spMkLst>
            <pc:docMk/>
            <pc:sldMk cId="123759540" sldId="267"/>
            <ac:spMk id="5" creationId="{280F25EE-9E30-2FCE-B922-6D787DF26E5A}"/>
          </ac:spMkLst>
        </pc:spChg>
      </pc:sldChg>
      <pc:sldChg chg="addSp modSp mod">
        <pc:chgData name="Bianca Jones" userId="66b330a2-713d-4488-979d-6f641e0a45df" providerId="ADAL" clId="{437B9FD7-A5FC-4831-8DC0-F5BB0C45E3B5}" dt="2025-12-09T19:33:02.507" v="88" actId="1076"/>
        <pc:sldMkLst>
          <pc:docMk/>
          <pc:sldMk cId="4077833968" sldId="268"/>
        </pc:sldMkLst>
        <pc:spChg chg="add mod">
          <ac:chgData name="Bianca Jones" userId="66b330a2-713d-4488-979d-6f641e0a45df" providerId="ADAL" clId="{437B9FD7-A5FC-4831-8DC0-F5BB0C45E3B5}" dt="2025-12-09T19:33:02.507" v="88" actId="1076"/>
          <ac:spMkLst>
            <pc:docMk/>
            <pc:sldMk cId="4077833968" sldId="268"/>
            <ac:spMk id="7" creationId="{C8B4657D-0F7B-7027-6FA6-04AA75D2E958}"/>
          </ac:spMkLst>
        </pc:spChg>
        <pc:cxnChg chg="add mod">
          <ac:chgData name="Bianca Jones" userId="66b330a2-713d-4488-979d-6f641e0a45df" providerId="ADAL" clId="{437B9FD7-A5FC-4831-8DC0-F5BB0C45E3B5}" dt="2025-12-09T19:31:28.288" v="1" actId="13822"/>
          <ac:cxnSpMkLst>
            <pc:docMk/>
            <pc:sldMk cId="4077833968" sldId="268"/>
            <ac:cxnSpMk id="6" creationId="{2F7E9BD8-F563-AF7E-05C7-71F99928D95E}"/>
          </ac:cxnSpMkLst>
        </pc:cxnChg>
      </pc:sldChg>
      <pc:sldChg chg="addSp modSp mod">
        <pc:chgData name="Bianca Jones" userId="66b330a2-713d-4488-979d-6f641e0a45df" providerId="ADAL" clId="{437B9FD7-A5FC-4831-8DC0-F5BB0C45E3B5}" dt="2025-12-10T14:55:41.636" v="1361" actId="20577"/>
        <pc:sldMkLst>
          <pc:docMk/>
          <pc:sldMk cId="1403460911" sldId="270"/>
        </pc:sldMkLst>
        <pc:spChg chg="add mod">
          <ac:chgData name="Bianca Jones" userId="66b330a2-713d-4488-979d-6f641e0a45df" providerId="ADAL" clId="{437B9FD7-A5FC-4831-8DC0-F5BB0C45E3B5}" dt="2025-12-10T14:55:41.636" v="1361" actId="20577"/>
          <ac:spMkLst>
            <pc:docMk/>
            <pc:sldMk cId="1403460911" sldId="270"/>
            <ac:spMk id="4" creationId="{4C7BBF19-711E-F273-7F32-7093D8A65940}"/>
          </ac:spMkLst>
        </pc:spChg>
        <pc:picChg chg="mod">
          <ac:chgData name="Bianca Jones" userId="66b330a2-713d-4488-979d-6f641e0a45df" providerId="ADAL" clId="{437B9FD7-A5FC-4831-8DC0-F5BB0C45E3B5}" dt="2025-12-09T22:19:45.713" v="1171" actId="14100"/>
          <ac:picMkLst>
            <pc:docMk/>
            <pc:sldMk cId="1403460911" sldId="270"/>
            <ac:picMk id="5" creationId="{704BDBC3-34FE-D688-BB19-424E69E754A3}"/>
          </ac:picMkLst>
        </pc:picChg>
      </pc:sldChg>
      <pc:sldChg chg="addSp delSp modSp mod">
        <pc:chgData name="Bianca Jones" userId="66b330a2-713d-4488-979d-6f641e0a45df" providerId="ADAL" clId="{437B9FD7-A5FC-4831-8DC0-F5BB0C45E3B5}" dt="2025-12-09T21:58:28.322" v="1074"/>
        <pc:sldMkLst>
          <pc:docMk/>
          <pc:sldMk cId="1228823119" sldId="272"/>
        </pc:sldMkLst>
        <pc:spChg chg="add del mod">
          <ac:chgData name="Bianca Jones" userId="66b330a2-713d-4488-979d-6f641e0a45df" providerId="ADAL" clId="{437B9FD7-A5FC-4831-8DC0-F5BB0C45E3B5}" dt="2025-12-09T21:58:28.322" v="1074"/>
          <ac:spMkLst>
            <pc:docMk/>
            <pc:sldMk cId="1228823119" sldId="272"/>
            <ac:spMk id="5" creationId="{B0BC4A01-9CF5-27F7-C6DE-967BAA5A6924}"/>
          </ac:spMkLst>
        </pc:spChg>
      </pc:sldChg>
      <pc:sldChg chg="addSp modSp mod">
        <pc:chgData name="Bianca Jones" userId="66b330a2-713d-4488-979d-6f641e0a45df" providerId="ADAL" clId="{437B9FD7-A5FC-4831-8DC0-F5BB0C45E3B5}" dt="2025-12-09T19:40:59.136" v="566" actId="20577"/>
        <pc:sldMkLst>
          <pc:docMk/>
          <pc:sldMk cId="3674044318" sldId="273"/>
        </pc:sldMkLst>
        <pc:spChg chg="add mod">
          <ac:chgData name="Bianca Jones" userId="66b330a2-713d-4488-979d-6f641e0a45df" providerId="ADAL" clId="{437B9FD7-A5FC-4831-8DC0-F5BB0C45E3B5}" dt="2025-12-09T19:40:59.136" v="566" actId="20577"/>
          <ac:spMkLst>
            <pc:docMk/>
            <pc:sldMk cId="3674044318" sldId="273"/>
            <ac:spMk id="2" creationId="{143412F1-AC31-A408-9B2F-40CC93B38EEE}"/>
          </ac:spMkLst>
        </pc:spChg>
      </pc:sldChg>
      <pc:sldChg chg="addSp modSp mod">
        <pc:chgData name="Bianca Jones" userId="66b330a2-713d-4488-979d-6f641e0a45df" providerId="ADAL" clId="{437B9FD7-A5FC-4831-8DC0-F5BB0C45E3B5}" dt="2025-12-09T19:42:20.311" v="668" actId="1076"/>
        <pc:sldMkLst>
          <pc:docMk/>
          <pc:sldMk cId="1005234132" sldId="274"/>
        </pc:sldMkLst>
        <pc:spChg chg="add mod">
          <ac:chgData name="Bianca Jones" userId="66b330a2-713d-4488-979d-6f641e0a45df" providerId="ADAL" clId="{437B9FD7-A5FC-4831-8DC0-F5BB0C45E3B5}" dt="2025-12-09T19:42:20.311" v="668" actId="1076"/>
          <ac:spMkLst>
            <pc:docMk/>
            <pc:sldMk cId="1005234132" sldId="274"/>
            <ac:spMk id="5" creationId="{71C57E8F-36AC-49FF-F7AF-3857F98D5F2E}"/>
          </ac:spMkLst>
        </pc:spChg>
      </pc:sldChg>
      <pc:sldChg chg="addSp modSp mod">
        <pc:chgData name="Bianca Jones" userId="66b330a2-713d-4488-979d-6f641e0a45df" providerId="ADAL" clId="{437B9FD7-A5FC-4831-8DC0-F5BB0C45E3B5}" dt="2025-12-10T14:56:26.395" v="1446" actId="20577"/>
        <pc:sldMkLst>
          <pc:docMk/>
          <pc:sldMk cId="2933589864" sldId="277"/>
        </pc:sldMkLst>
        <pc:spChg chg="add mod">
          <ac:chgData name="Bianca Jones" userId="66b330a2-713d-4488-979d-6f641e0a45df" providerId="ADAL" clId="{437B9FD7-A5FC-4831-8DC0-F5BB0C45E3B5}" dt="2025-12-10T14:56:26.395" v="1446" actId="20577"/>
          <ac:spMkLst>
            <pc:docMk/>
            <pc:sldMk cId="2933589864" sldId="277"/>
            <ac:spMk id="5" creationId="{0E53BD64-B159-DD79-44F7-51C1DBEA9F7A}"/>
          </ac:spMkLst>
        </pc:spChg>
      </pc:sldChg>
      <pc:sldChg chg="addSp modSp mod">
        <pc:chgData name="Bianca Jones" userId="66b330a2-713d-4488-979d-6f641e0a45df" providerId="ADAL" clId="{437B9FD7-A5FC-4831-8DC0-F5BB0C45E3B5}" dt="2025-12-09T19:39:35.129" v="463" actId="20577"/>
        <pc:sldMkLst>
          <pc:docMk/>
          <pc:sldMk cId="3523585723" sldId="280"/>
        </pc:sldMkLst>
        <pc:spChg chg="add mod">
          <ac:chgData name="Bianca Jones" userId="66b330a2-713d-4488-979d-6f641e0a45df" providerId="ADAL" clId="{437B9FD7-A5FC-4831-8DC0-F5BB0C45E3B5}" dt="2025-12-09T19:39:35.129" v="463" actId="20577"/>
          <ac:spMkLst>
            <pc:docMk/>
            <pc:sldMk cId="3523585723" sldId="280"/>
            <ac:spMk id="5" creationId="{A18A8C08-122C-4BEE-08DC-BFA1FB4EC570}"/>
          </ac:spMkLst>
        </pc:spChg>
        <pc:cxnChg chg="add mod">
          <ac:chgData name="Bianca Jones" userId="66b330a2-713d-4488-979d-6f641e0a45df" providerId="ADAL" clId="{437B9FD7-A5FC-4831-8DC0-F5BB0C45E3B5}" dt="2025-12-09T19:39:17.239" v="449" actId="13822"/>
          <ac:cxnSpMkLst>
            <pc:docMk/>
            <pc:sldMk cId="3523585723" sldId="280"/>
            <ac:cxnSpMk id="4" creationId="{A586A5F0-B5CE-686D-E488-6E4D40C7FD31}"/>
          </ac:cxnSpMkLst>
        </pc:cxnChg>
      </pc:sldChg>
      <pc:sldChg chg="addSp modSp mod">
        <pc:chgData name="Bianca Jones" userId="66b330a2-713d-4488-979d-6f641e0a45df" providerId="ADAL" clId="{437B9FD7-A5FC-4831-8DC0-F5BB0C45E3B5}" dt="2025-12-10T14:57:05.302" v="1497" actId="20577"/>
        <pc:sldMkLst>
          <pc:docMk/>
          <pc:sldMk cId="4151048720" sldId="282"/>
        </pc:sldMkLst>
        <pc:spChg chg="add mod">
          <ac:chgData name="Bianca Jones" userId="66b330a2-713d-4488-979d-6f641e0a45df" providerId="ADAL" clId="{437B9FD7-A5FC-4831-8DC0-F5BB0C45E3B5}" dt="2025-12-10T14:57:05.302" v="1497" actId="20577"/>
          <ac:spMkLst>
            <pc:docMk/>
            <pc:sldMk cId="4151048720" sldId="282"/>
            <ac:spMk id="2" creationId="{3AD531D5-84DF-0D99-B9BA-0421B72FD483}"/>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E24EA-0915-4373-A35B-E658341F255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A7F630E-7C09-4B25-9A47-57C3D529E2BD}">
      <dgm:prSet/>
      <dgm:spPr/>
      <dgm:t>
        <a:bodyPr/>
        <a:lstStyle/>
        <a:p>
          <a:pPr rtl="0"/>
          <a:r>
            <a:rPr lang="en-US" b="0" i="0" baseline="0"/>
            <a:t>Focused on increasing the participation of Minority Business Enterprises (MBEs) and Women Business Enterprises (WBEs) in city contracts</a:t>
          </a:r>
          <a:r>
            <a:rPr lang="en-US">
              <a:latin typeface="Merriweather"/>
            </a:rPr>
            <a:t> by 5%</a:t>
          </a:r>
          <a:endParaRPr lang="en-US"/>
        </a:p>
      </dgm:t>
    </dgm:pt>
    <dgm:pt modelId="{F2779D7B-F1E9-4B91-B9A7-9E22894D018D}" type="parTrans" cxnId="{D2F44FA7-793B-4E3C-A8F2-1E726707ABB6}">
      <dgm:prSet/>
      <dgm:spPr/>
      <dgm:t>
        <a:bodyPr/>
        <a:lstStyle/>
        <a:p>
          <a:endParaRPr lang="en-US"/>
        </a:p>
      </dgm:t>
    </dgm:pt>
    <dgm:pt modelId="{8BD65082-BC6C-49C0-B9C4-349FC5D0319C}" type="sibTrans" cxnId="{D2F44FA7-793B-4E3C-A8F2-1E726707ABB6}">
      <dgm:prSet/>
      <dgm:spPr/>
      <dgm:t>
        <a:bodyPr/>
        <a:lstStyle/>
        <a:p>
          <a:endParaRPr lang="en-US"/>
        </a:p>
      </dgm:t>
    </dgm:pt>
    <dgm:pt modelId="{F08A33E3-1784-4B5F-BADD-FA7118DB9ABB}">
      <dgm:prSet/>
      <dgm:spPr/>
      <dgm:t>
        <a:bodyPr/>
        <a:lstStyle/>
        <a:p>
          <a:pPr rtl="0"/>
          <a:r>
            <a:rPr lang="en-US" b="0" i="0" baseline="0"/>
            <a:t>Provides guidance and resources to help these businesses navigate procurement processes</a:t>
          </a:r>
          <a:r>
            <a:rPr lang="en-US">
              <a:latin typeface="Merriweather"/>
            </a:rPr>
            <a:t>.</a:t>
          </a:r>
          <a:endParaRPr lang="en-US"/>
        </a:p>
      </dgm:t>
    </dgm:pt>
    <dgm:pt modelId="{2AE2E137-AC7D-4AF3-983A-C13BC5B13B35}" type="parTrans" cxnId="{342E7855-FFD2-4F05-901D-98DA7DDBC83F}">
      <dgm:prSet/>
      <dgm:spPr/>
      <dgm:t>
        <a:bodyPr/>
        <a:lstStyle/>
        <a:p>
          <a:endParaRPr lang="en-US"/>
        </a:p>
      </dgm:t>
    </dgm:pt>
    <dgm:pt modelId="{AD86FB13-0A6A-4687-AF65-3B9335E41ED1}" type="sibTrans" cxnId="{342E7855-FFD2-4F05-901D-98DA7DDBC83F}">
      <dgm:prSet/>
      <dgm:spPr/>
      <dgm:t>
        <a:bodyPr/>
        <a:lstStyle/>
        <a:p>
          <a:endParaRPr lang="en-US"/>
        </a:p>
      </dgm:t>
    </dgm:pt>
    <dgm:pt modelId="{6C91A8D2-5E45-4E37-BEC8-9D846BEE4F9D}">
      <dgm:prSet/>
      <dgm:spPr/>
      <dgm:t>
        <a:bodyPr/>
        <a:lstStyle/>
        <a:p>
          <a:pPr rtl="0"/>
          <a:r>
            <a:rPr lang="en-US" b="0" i="0" baseline="0">
              <a:latin typeface="Merriweather"/>
            </a:rPr>
            <a:t>Providing</a:t>
          </a:r>
          <a:r>
            <a:rPr lang="en-US" b="0" i="0" baseline="0"/>
            <a:t> </a:t>
          </a:r>
          <a:r>
            <a:rPr lang="en-US">
              <a:latin typeface="Merriweather"/>
            </a:rPr>
            <a:t>quarterly networking opportunities for Prime contractors and subcontractors to connect and build relationships. </a:t>
          </a:r>
          <a:endParaRPr lang="en-US"/>
        </a:p>
      </dgm:t>
    </dgm:pt>
    <dgm:pt modelId="{A0B3CE87-B463-49BE-91C3-8F7AEF56D79C}" type="parTrans" cxnId="{E4DCA4B5-B76F-4B78-90C1-87EFCB69920D}">
      <dgm:prSet/>
      <dgm:spPr/>
      <dgm:t>
        <a:bodyPr/>
        <a:lstStyle/>
        <a:p>
          <a:endParaRPr lang="en-US"/>
        </a:p>
      </dgm:t>
    </dgm:pt>
    <dgm:pt modelId="{E42A7B4A-7F89-4266-BE41-C178ED8F935F}" type="sibTrans" cxnId="{E4DCA4B5-B76F-4B78-90C1-87EFCB69920D}">
      <dgm:prSet/>
      <dgm:spPr/>
      <dgm:t>
        <a:bodyPr/>
        <a:lstStyle/>
        <a:p>
          <a:endParaRPr lang="en-US"/>
        </a:p>
      </dgm:t>
    </dgm:pt>
    <dgm:pt modelId="{24CF4AC6-7F2D-4BD7-81D4-B188B8F60F34}" type="pres">
      <dgm:prSet presAssocID="{CD5E24EA-0915-4373-A35B-E658341F255B}" presName="root" presStyleCnt="0">
        <dgm:presLayoutVars>
          <dgm:dir/>
          <dgm:resizeHandles val="exact"/>
        </dgm:presLayoutVars>
      </dgm:prSet>
      <dgm:spPr/>
    </dgm:pt>
    <dgm:pt modelId="{51393EBC-8816-4DEF-975C-81365B792987}" type="pres">
      <dgm:prSet presAssocID="{0A7F630E-7C09-4B25-9A47-57C3D529E2BD}" presName="compNode" presStyleCnt="0"/>
      <dgm:spPr/>
    </dgm:pt>
    <dgm:pt modelId="{69CFBB5E-0461-44AC-ADE3-D0660A216D02}" type="pres">
      <dgm:prSet presAssocID="{0A7F630E-7C09-4B25-9A47-57C3D529E2BD}" presName="bgRect" presStyleLbl="bgShp" presStyleIdx="0" presStyleCnt="3"/>
      <dgm:spPr/>
    </dgm:pt>
    <dgm:pt modelId="{F1651C5A-6648-4234-8164-49D9B7B2BD57}" type="pres">
      <dgm:prSet presAssocID="{0A7F630E-7C09-4B25-9A47-57C3D529E2B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7C36D394-AB34-4EC6-B2F1-B73D26D58B8F}" type="pres">
      <dgm:prSet presAssocID="{0A7F630E-7C09-4B25-9A47-57C3D529E2BD}" presName="spaceRect" presStyleCnt="0"/>
      <dgm:spPr/>
    </dgm:pt>
    <dgm:pt modelId="{2DBC1C99-B6F4-455A-BA0C-4AD3A7AEE436}" type="pres">
      <dgm:prSet presAssocID="{0A7F630E-7C09-4B25-9A47-57C3D529E2BD}" presName="parTx" presStyleLbl="revTx" presStyleIdx="0" presStyleCnt="3">
        <dgm:presLayoutVars>
          <dgm:chMax val="0"/>
          <dgm:chPref val="0"/>
        </dgm:presLayoutVars>
      </dgm:prSet>
      <dgm:spPr/>
    </dgm:pt>
    <dgm:pt modelId="{42510284-924C-4E61-863F-12C94C0B3A73}" type="pres">
      <dgm:prSet presAssocID="{8BD65082-BC6C-49C0-B9C4-349FC5D0319C}" presName="sibTrans" presStyleCnt="0"/>
      <dgm:spPr/>
    </dgm:pt>
    <dgm:pt modelId="{5DC33468-4A62-4079-BA3F-1A67710622EA}" type="pres">
      <dgm:prSet presAssocID="{F08A33E3-1784-4B5F-BADD-FA7118DB9ABB}" presName="compNode" presStyleCnt="0"/>
      <dgm:spPr/>
    </dgm:pt>
    <dgm:pt modelId="{D204BC60-87AC-433E-BA48-6913492EF5A1}" type="pres">
      <dgm:prSet presAssocID="{F08A33E3-1784-4B5F-BADD-FA7118DB9ABB}" presName="bgRect" presStyleLbl="bgShp" presStyleIdx="1" presStyleCnt="3"/>
      <dgm:spPr/>
    </dgm:pt>
    <dgm:pt modelId="{AE809D9A-3BFD-4CE8-915E-D2E6A0F1EC41}" type="pres">
      <dgm:prSet presAssocID="{F08A33E3-1784-4B5F-BADD-FA7118DB9AB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FE518E2C-4402-4600-8B68-DED96D3FB95D}" type="pres">
      <dgm:prSet presAssocID="{F08A33E3-1784-4B5F-BADD-FA7118DB9ABB}" presName="spaceRect" presStyleCnt="0"/>
      <dgm:spPr/>
    </dgm:pt>
    <dgm:pt modelId="{0A441B27-3AE7-4709-861C-CA5D60C4B9EE}" type="pres">
      <dgm:prSet presAssocID="{F08A33E3-1784-4B5F-BADD-FA7118DB9ABB}" presName="parTx" presStyleLbl="revTx" presStyleIdx="1" presStyleCnt="3">
        <dgm:presLayoutVars>
          <dgm:chMax val="0"/>
          <dgm:chPref val="0"/>
        </dgm:presLayoutVars>
      </dgm:prSet>
      <dgm:spPr/>
    </dgm:pt>
    <dgm:pt modelId="{8D8528FD-1FC0-475B-8DCA-9ADF63170BB0}" type="pres">
      <dgm:prSet presAssocID="{AD86FB13-0A6A-4687-AF65-3B9335E41ED1}" presName="sibTrans" presStyleCnt="0"/>
      <dgm:spPr/>
    </dgm:pt>
    <dgm:pt modelId="{C6540285-0A4E-4DCE-BB2E-BA77B0EA2CA3}" type="pres">
      <dgm:prSet presAssocID="{6C91A8D2-5E45-4E37-BEC8-9D846BEE4F9D}" presName="compNode" presStyleCnt="0"/>
      <dgm:spPr/>
    </dgm:pt>
    <dgm:pt modelId="{F7D3E5D8-B0F0-4BED-8BC9-7196BE73D5F2}" type="pres">
      <dgm:prSet presAssocID="{6C91A8D2-5E45-4E37-BEC8-9D846BEE4F9D}" presName="bgRect" presStyleLbl="bgShp" presStyleIdx="2" presStyleCnt="3"/>
      <dgm:spPr/>
    </dgm:pt>
    <dgm:pt modelId="{AB425695-BA4E-416A-865E-CC08A0D3E800}" type="pres">
      <dgm:prSet presAssocID="{6C91A8D2-5E45-4E37-BEC8-9D846BEE4F9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67B11F86-0F7E-481E-9BCF-47582102DFE2}" type="pres">
      <dgm:prSet presAssocID="{6C91A8D2-5E45-4E37-BEC8-9D846BEE4F9D}" presName="spaceRect" presStyleCnt="0"/>
      <dgm:spPr/>
    </dgm:pt>
    <dgm:pt modelId="{B9757CD1-3E4C-4889-B90D-B748842FB8C0}" type="pres">
      <dgm:prSet presAssocID="{6C91A8D2-5E45-4E37-BEC8-9D846BEE4F9D}" presName="parTx" presStyleLbl="revTx" presStyleIdx="2" presStyleCnt="3">
        <dgm:presLayoutVars>
          <dgm:chMax val="0"/>
          <dgm:chPref val="0"/>
        </dgm:presLayoutVars>
      </dgm:prSet>
      <dgm:spPr/>
    </dgm:pt>
  </dgm:ptLst>
  <dgm:cxnLst>
    <dgm:cxn modelId="{86D7323E-5015-4B10-B066-4E869E0C649D}" type="presOf" srcId="{CD5E24EA-0915-4373-A35B-E658341F255B}" destId="{24CF4AC6-7F2D-4BD7-81D4-B188B8F60F34}" srcOrd="0" destOrd="0" presId="urn:microsoft.com/office/officeart/2018/2/layout/IconVerticalSolidList"/>
    <dgm:cxn modelId="{342E7855-FFD2-4F05-901D-98DA7DDBC83F}" srcId="{CD5E24EA-0915-4373-A35B-E658341F255B}" destId="{F08A33E3-1784-4B5F-BADD-FA7118DB9ABB}" srcOrd="1" destOrd="0" parTransId="{2AE2E137-AC7D-4AF3-983A-C13BC5B13B35}" sibTransId="{AD86FB13-0A6A-4687-AF65-3B9335E41ED1}"/>
    <dgm:cxn modelId="{968DAF89-D5F5-4BEF-A7D2-8112646D7D87}" type="presOf" srcId="{6C91A8D2-5E45-4E37-BEC8-9D846BEE4F9D}" destId="{B9757CD1-3E4C-4889-B90D-B748842FB8C0}" srcOrd="0" destOrd="0" presId="urn:microsoft.com/office/officeart/2018/2/layout/IconVerticalSolidList"/>
    <dgm:cxn modelId="{6F923098-E41C-4042-9066-89B9CA6A66DA}" type="presOf" srcId="{0A7F630E-7C09-4B25-9A47-57C3D529E2BD}" destId="{2DBC1C99-B6F4-455A-BA0C-4AD3A7AEE436}" srcOrd="0" destOrd="0" presId="urn:microsoft.com/office/officeart/2018/2/layout/IconVerticalSolidList"/>
    <dgm:cxn modelId="{D2F44FA7-793B-4E3C-A8F2-1E726707ABB6}" srcId="{CD5E24EA-0915-4373-A35B-E658341F255B}" destId="{0A7F630E-7C09-4B25-9A47-57C3D529E2BD}" srcOrd="0" destOrd="0" parTransId="{F2779D7B-F1E9-4B91-B9A7-9E22894D018D}" sibTransId="{8BD65082-BC6C-49C0-B9C4-349FC5D0319C}"/>
    <dgm:cxn modelId="{E4DCA4B5-B76F-4B78-90C1-87EFCB69920D}" srcId="{CD5E24EA-0915-4373-A35B-E658341F255B}" destId="{6C91A8D2-5E45-4E37-BEC8-9D846BEE4F9D}" srcOrd="2" destOrd="0" parTransId="{A0B3CE87-B463-49BE-91C3-8F7AEF56D79C}" sibTransId="{E42A7B4A-7F89-4266-BE41-C178ED8F935F}"/>
    <dgm:cxn modelId="{F995D0D2-1329-4DCD-BC73-C40863D1FEF0}" type="presOf" srcId="{F08A33E3-1784-4B5F-BADD-FA7118DB9ABB}" destId="{0A441B27-3AE7-4709-861C-CA5D60C4B9EE}" srcOrd="0" destOrd="0" presId="urn:microsoft.com/office/officeart/2018/2/layout/IconVerticalSolidList"/>
    <dgm:cxn modelId="{7018152D-2C72-44B1-88DC-AFC43D53A483}" type="presParOf" srcId="{24CF4AC6-7F2D-4BD7-81D4-B188B8F60F34}" destId="{51393EBC-8816-4DEF-975C-81365B792987}" srcOrd="0" destOrd="0" presId="urn:microsoft.com/office/officeart/2018/2/layout/IconVerticalSolidList"/>
    <dgm:cxn modelId="{EE35128C-BEB3-4D44-8884-EBEA84F788A6}" type="presParOf" srcId="{51393EBC-8816-4DEF-975C-81365B792987}" destId="{69CFBB5E-0461-44AC-ADE3-D0660A216D02}" srcOrd="0" destOrd="0" presId="urn:microsoft.com/office/officeart/2018/2/layout/IconVerticalSolidList"/>
    <dgm:cxn modelId="{CC189DF1-9EC4-4553-8B4E-AD98B7F25F73}" type="presParOf" srcId="{51393EBC-8816-4DEF-975C-81365B792987}" destId="{F1651C5A-6648-4234-8164-49D9B7B2BD57}" srcOrd="1" destOrd="0" presId="urn:microsoft.com/office/officeart/2018/2/layout/IconVerticalSolidList"/>
    <dgm:cxn modelId="{36CA5C38-D622-49CA-9124-146217668986}" type="presParOf" srcId="{51393EBC-8816-4DEF-975C-81365B792987}" destId="{7C36D394-AB34-4EC6-B2F1-B73D26D58B8F}" srcOrd="2" destOrd="0" presId="urn:microsoft.com/office/officeart/2018/2/layout/IconVerticalSolidList"/>
    <dgm:cxn modelId="{0CD728BF-EF16-4D31-AD0A-6FB2170A88F1}" type="presParOf" srcId="{51393EBC-8816-4DEF-975C-81365B792987}" destId="{2DBC1C99-B6F4-455A-BA0C-4AD3A7AEE436}" srcOrd="3" destOrd="0" presId="urn:microsoft.com/office/officeart/2018/2/layout/IconVerticalSolidList"/>
    <dgm:cxn modelId="{C9D9FF55-8A3A-47DD-B432-BF3AAF6DAA8B}" type="presParOf" srcId="{24CF4AC6-7F2D-4BD7-81D4-B188B8F60F34}" destId="{42510284-924C-4E61-863F-12C94C0B3A73}" srcOrd="1" destOrd="0" presId="urn:microsoft.com/office/officeart/2018/2/layout/IconVerticalSolidList"/>
    <dgm:cxn modelId="{88CA6834-5BEE-493F-8092-96CC54CD1C18}" type="presParOf" srcId="{24CF4AC6-7F2D-4BD7-81D4-B188B8F60F34}" destId="{5DC33468-4A62-4079-BA3F-1A67710622EA}" srcOrd="2" destOrd="0" presId="urn:microsoft.com/office/officeart/2018/2/layout/IconVerticalSolidList"/>
    <dgm:cxn modelId="{77C1B087-3561-4162-98B5-8E0C6B9AD26A}" type="presParOf" srcId="{5DC33468-4A62-4079-BA3F-1A67710622EA}" destId="{D204BC60-87AC-433E-BA48-6913492EF5A1}" srcOrd="0" destOrd="0" presId="urn:microsoft.com/office/officeart/2018/2/layout/IconVerticalSolidList"/>
    <dgm:cxn modelId="{D8A293F0-D820-4357-A229-C6ECCBBF77E5}" type="presParOf" srcId="{5DC33468-4A62-4079-BA3F-1A67710622EA}" destId="{AE809D9A-3BFD-4CE8-915E-D2E6A0F1EC41}" srcOrd="1" destOrd="0" presId="urn:microsoft.com/office/officeart/2018/2/layout/IconVerticalSolidList"/>
    <dgm:cxn modelId="{55B0DDF8-900E-49EB-B4BC-96AF918E2B93}" type="presParOf" srcId="{5DC33468-4A62-4079-BA3F-1A67710622EA}" destId="{FE518E2C-4402-4600-8B68-DED96D3FB95D}" srcOrd="2" destOrd="0" presId="urn:microsoft.com/office/officeart/2018/2/layout/IconVerticalSolidList"/>
    <dgm:cxn modelId="{DB62F5B4-8B5B-4C97-A168-2714CAC7CA83}" type="presParOf" srcId="{5DC33468-4A62-4079-BA3F-1A67710622EA}" destId="{0A441B27-3AE7-4709-861C-CA5D60C4B9EE}" srcOrd="3" destOrd="0" presId="urn:microsoft.com/office/officeart/2018/2/layout/IconVerticalSolidList"/>
    <dgm:cxn modelId="{C8E415EF-A9D2-4249-AF24-7963FAEA692C}" type="presParOf" srcId="{24CF4AC6-7F2D-4BD7-81D4-B188B8F60F34}" destId="{8D8528FD-1FC0-475B-8DCA-9ADF63170BB0}" srcOrd="3" destOrd="0" presId="urn:microsoft.com/office/officeart/2018/2/layout/IconVerticalSolidList"/>
    <dgm:cxn modelId="{D02AFFA7-0F7B-4334-971B-37A8E0721D35}" type="presParOf" srcId="{24CF4AC6-7F2D-4BD7-81D4-B188B8F60F34}" destId="{C6540285-0A4E-4DCE-BB2E-BA77B0EA2CA3}" srcOrd="4" destOrd="0" presId="urn:microsoft.com/office/officeart/2018/2/layout/IconVerticalSolidList"/>
    <dgm:cxn modelId="{96473DC2-18B4-4302-9933-9C186E7C18D7}" type="presParOf" srcId="{C6540285-0A4E-4DCE-BB2E-BA77B0EA2CA3}" destId="{F7D3E5D8-B0F0-4BED-8BC9-7196BE73D5F2}" srcOrd="0" destOrd="0" presId="urn:microsoft.com/office/officeart/2018/2/layout/IconVerticalSolidList"/>
    <dgm:cxn modelId="{CCAEF6CA-0B1D-471E-8D81-4C225ED0B408}" type="presParOf" srcId="{C6540285-0A4E-4DCE-BB2E-BA77B0EA2CA3}" destId="{AB425695-BA4E-416A-865E-CC08A0D3E800}" srcOrd="1" destOrd="0" presId="urn:microsoft.com/office/officeart/2018/2/layout/IconVerticalSolidList"/>
    <dgm:cxn modelId="{71D657E2-E0FE-4494-BAA3-709FD4830D9D}" type="presParOf" srcId="{C6540285-0A4E-4DCE-BB2E-BA77B0EA2CA3}" destId="{67B11F86-0F7E-481E-9BCF-47582102DFE2}" srcOrd="2" destOrd="0" presId="urn:microsoft.com/office/officeart/2018/2/layout/IconVerticalSolidList"/>
    <dgm:cxn modelId="{338ABE08-2EFD-457F-8FCC-5BA5860A463C}" type="presParOf" srcId="{C6540285-0A4E-4DCE-BB2E-BA77B0EA2CA3}" destId="{B9757CD1-3E4C-4889-B90D-B748842FB8C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FBB5E-0461-44AC-ADE3-D0660A216D02}">
      <dsp:nvSpPr>
        <dsp:cNvPr id="0" name=""/>
        <dsp:cNvSpPr/>
      </dsp:nvSpPr>
      <dsp:spPr>
        <a:xfrm>
          <a:off x="0" y="697"/>
          <a:ext cx="6901608" cy="16324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651C5A-6648-4234-8164-49D9B7B2BD57}">
      <dsp:nvSpPr>
        <dsp:cNvPr id="0" name=""/>
        <dsp:cNvSpPr/>
      </dsp:nvSpPr>
      <dsp:spPr>
        <a:xfrm>
          <a:off x="493818" y="368000"/>
          <a:ext cx="897852" cy="8978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BC1C99-B6F4-455A-BA0C-4AD3A7AEE436}">
      <dsp:nvSpPr>
        <dsp:cNvPr id="0" name=""/>
        <dsp:cNvSpPr/>
      </dsp:nvSpPr>
      <dsp:spPr>
        <a:xfrm>
          <a:off x="1885489" y="697"/>
          <a:ext cx="5016118" cy="1632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768" tIns="172768" rIns="172768" bIns="172768" numCol="1" spcCol="1270" anchor="ctr" anchorCtr="0">
          <a:noAutofit/>
        </a:bodyPr>
        <a:lstStyle/>
        <a:p>
          <a:pPr marL="0" lvl="0" indent="0" algn="l" defTabSz="889000" rtl="0">
            <a:lnSpc>
              <a:spcPct val="90000"/>
            </a:lnSpc>
            <a:spcBef>
              <a:spcPct val="0"/>
            </a:spcBef>
            <a:spcAft>
              <a:spcPct val="35000"/>
            </a:spcAft>
            <a:buNone/>
          </a:pPr>
          <a:r>
            <a:rPr lang="en-US" sz="2000" b="0" i="0" kern="1200" baseline="0"/>
            <a:t>Focused on increasing the participation of Minority Business Enterprises (MBEs) and Women Business Enterprises (WBEs) in city contracts</a:t>
          </a:r>
          <a:r>
            <a:rPr lang="en-US" sz="2000" kern="1200">
              <a:latin typeface="Merriweather"/>
            </a:rPr>
            <a:t> by 5%</a:t>
          </a:r>
          <a:endParaRPr lang="en-US" sz="2000" kern="1200"/>
        </a:p>
      </dsp:txBody>
      <dsp:txXfrm>
        <a:off x="1885489" y="697"/>
        <a:ext cx="5016118" cy="1632458"/>
      </dsp:txXfrm>
    </dsp:sp>
    <dsp:sp modelId="{D204BC60-87AC-433E-BA48-6913492EF5A1}">
      <dsp:nvSpPr>
        <dsp:cNvPr id="0" name=""/>
        <dsp:cNvSpPr/>
      </dsp:nvSpPr>
      <dsp:spPr>
        <a:xfrm>
          <a:off x="0" y="2041270"/>
          <a:ext cx="6901608" cy="16324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809D9A-3BFD-4CE8-915E-D2E6A0F1EC41}">
      <dsp:nvSpPr>
        <dsp:cNvPr id="0" name=""/>
        <dsp:cNvSpPr/>
      </dsp:nvSpPr>
      <dsp:spPr>
        <a:xfrm>
          <a:off x="493818" y="2408573"/>
          <a:ext cx="897852" cy="8978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441B27-3AE7-4709-861C-CA5D60C4B9EE}">
      <dsp:nvSpPr>
        <dsp:cNvPr id="0" name=""/>
        <dsp:cNvSpPr/>
      </dsp:nvSpPr>
      <dsp:spPr>
        <a:xfrm>
          <a:off x="1885489" y="2041270"/>
          <a:ext cx="5016118" cy="1632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768" tIns="172768" rIns="172768" bIns="172768" numCol="1" spcCol="1270" anchor="ctr" anchorCtr="0">
          <a:noAutofit/>
        </a:bodyPr>
        <a:lstStyle/>
        <a:p>
          <a:pPr marL="0" lvl="0" indent="0" algn="l" defTabSz="889000" rtl="0">
            <a:lnSpc>
              <a:spcPct val="90000"/>
            </a:lnSpc>
            <a:spcBef>
              <a:spcPct val="0"/>
            </a:spcBef>
            <a:spcAft>
              <a:spcPct val="35000"/>
            </a:spcAft>
            <a:buNone/>
          </a:pPr>
          <a:r>
            <a:rPr lang="en-US" sz="2000" b="0" i="0" kern="1200" baseline="0"/>
            <a:t>Provides guidance and resources to help these businesses navigate procurement processes</a:t>
          </a:r>
          <a:r>
            <a:rPr lang="en-US" sz="2000" kern="1200">
              <a:latin typeface="Merriweather"/>
            </a:rPr>
            <a:t>.</a:t>
          </a:r>
          <a:endParaRPr lang="en-US" sz="2000" kern="1200"/>
        </a:p>
      </dsp:txBody>
      <dsp:txXfrm>
        <a:off x="1885489" y="2041270"/>
        <a:ext cx="5016118" cy="1632458"/>
      </dsp:txXfrm>
    </dsp:sp>
    <dsp:sp modelId="{F7D3E5D8-B0F0-4BED-8BC9-7196BE73D5F2}">
      <dsp:nvSpPr>
        <dsp:cNvPr id="0" name=""/>
        <dsp:cNvSpPr/>
      </dsp:nvSpPr>
      <dsp:spPr>
        <a:xfrm>
          <a:off x="0" y="4081843"/>
          <a:ext cx="6901608" cy="16324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425695-BA4E-416A-865E-CC08A0D3E800}">
      <dsp:nvSpPr>
        <dsp:cNvPr id="0" name=""/>
        <dsp:cNvSpPr/>
      </dsp:nvSpPr>
      <dsp:spPr>
        <a:xfrm>
          <a:off x="493818" y="4449146"/>
          <a:ext cx="897852" cy="8978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757CD1-3E4C-4889-B90D-B748842FB8C0}">
      <dsp:nvSpPr>
        <dsp:cNvPr id="0" name=""/>
        <dsp:cNvSpPr/>
      </dsp:nvSpPr>
      <dsp:spPr>
        <a:xfrm>
          <a:off x="1885489" y="4081843"/>
          <a:ext cx="5016118" cy="1632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768" tIns="172768" rIns="172768" bIns="172768" numCol="1" spcCol="1270" anchor="ctr" anchorCtr="0">
          <a:noAutofit/>
        </a:bodyPr>
        <a:lstStyle/>
        <a:p>
          <a:pPr marL="0" lvl="0" indent="0" algn="l" defTabSz="889000" rtl="0">
            <a:lnSpc>
              <a:spcPct val="90000"/>
            </a:lnSpc>
            <a:spcBef>
              <a:spcPct val="0"/>
            </a:spcBef>
            <a:spcAft>
              <a:spcPct val="35000"/>
            </a:spcAft>
            <a:buNone/>
          </a:pPr>
          <a:r>
            <a:rPr lang="en-US" sz="2000" b="0" i="0" kern="1200" baseline="0">
              <a:latin typeface="Merriweather"/>
            </a:rPr>
            <a:t>Providing</a:t>
          </a:r>
          <a:r>
            <a:rPr lang="en-US" sz="2000" b="0" i="0" kern="1200" baseline="0"/>
            <a:t> </a:t>
          </a:r>
          <a:r>
            <a:rPr lang="en-US" sz="2000" kern="1200">
              <a:latin typeface="Merriweather"/>
            </a:rPr>
            <a:t>quarterly networking opportunities for Prime contractors and subcontractors to connect and build relationships. </a:t>
          </a:r>
          <a:endParaRPr lang="en-US" sz="2000" kern="1200"/>
        </a:p>
      </dsp:txBody>
      <dsp:txXfrm>
        <a:off x="1885489" y="4081843"/>
        <a:ext cx="5016118" cy="163245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9F98FA-A5FC-44EE-804F-99D5C30FDF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F358782-2293-4D07-95FD-8B9458EBED8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5564C-FAD9-4826-BAC0-A1E1F532BB8E}" type="datetimeFigureOut">
              <a:rPr lang="en-US" smtClean="0"/>
              <a:t>12/9/2025</a:t>
            </a:fld>
            <a:endParaRPr lang="en-US"/>
          </a:p>
        </p:txBody>
      </p:sp>
      <p:sp>
        <p:nvSpPr>
          <p:cNvPr id="4" name="Footer Placeholder 3">
            <a:extLst>
              <a:ext uri="{FF2B5EF4-FFF2-40B4-BE49-F238E27FC236}">
                <a16:creationId xmlns:a16="http://schemas.microsoft.com/office/drawing/2014/main" id="{6B300FD5-E434-420D-BF23-64E6B3F44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713711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0FC3B-9F02-4A7F-8B50-F2B3589FC676}"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FF9142-A158-4190-BEC2-8B4883B01317}" type="slidenum">
              <a:rPr lang="en-US" smtClean="0"/>
              <a:t>‹#›</a:t>
            </a:fld>
            <a:endParaRPr lang="en-US"/>
          </a:p>
        </p:txBody>
      </p:sp>
    </p:spTree>
    <p:extLst>
      <p:ext uri="{BB962C8B-B14F-4D97-AF65-F5344CB8AC3E}">
        <p14:creationId xmlns:p14="http://schemas.microsoft.com/office/powerpoint/2010/main" val="3510522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2C2F4112-DB10-5C9A-6973-90B0156FFE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647767" y="-1585963"/>
            <a:ext cx="2896469" cy="12192003"/>
          </a:xfrm>
          <a:prstGeom prst="rect">
            <a:avLst/>
          </a:prstGeom>
        </p:spPr>
      </p:pic>
      <p:sp>
        <p:nvSpPr>
          <p:cNvPr id="2" name="Title 1"/>
          <p:cNvSpPr>
            <a:spLocks noGrp="1"/>
          </p:cNvSpPr>
          <p:nvPr>
            <p:ph type="ctrTitle" hasCustomPrompt="1"/>
          </p:nvPr>
        </p:nvSpPr>
        <p:spPr>
          <a:xfrm>
            <a:off x="838200" y="691332"/>
            <a:ext cx="7498080" cy="2008957"/>
          </a:xfrm>
        </p:spPr>
        <p:txBody>
          <a:bodyPr anchor="b">
            <a:normAutofit/>
          </a:bodyPr>
          <a:lstStyle>
            <a:lvl1pPr algn="l">
              <a:defRPr sz="4400" b="1">
                <a:solidFill>
                  <a:schemeClr val="bg1"/>
                </a:solidFill>
              </a:defRPr>
            </a:lvl1pPr>
          </a:lstStyle>
          <a:p>
            <a:r>
              <a:rPr lang="en-US"/>
              <a:t>Click to edit Master title style Click to edit Master title style</a:t>
            </a:r>
          </a:p>
        </p:txBody>
      </p:sp>
      <p:sp>
        <p:nvSpPr>
          <p:cNvPr id="3" name="Subtitle 2"/>
          <p:cNvSpPr>
            <a:spLocks noGrp="1"/>
          </p:cNvSpPr>
          <p:nvPr>
            <p:ph type="subTitle" idx="1"/>
          </p:nvPr>
        </p:nvSpPr>
        <p:spPr>
          <a:xfrm>
            <a:off x="838200" y="2777283"/>
            <a:ext cx="749808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8" name="Date Placeholder 3">
            <a:extLst>
              <a:ext uri="{FF2B5EF4-FFF2-40B4-BE49-F238E27FC236}">
                <a16:creationId xmlns:a16="http://schemas.microsoft.com/office/drawing/2014/main" id="{7F94E1F7-6D4C-BE30-E67C-1F378DFEBA9A}"/>
              </a:ext>
            </a:extLst>
          </p:cNvPr>
          <p:cNvSpPr>
            <a:spLocks noGrp="1"/>
          </p:cNvSpPr>
          <p:nvPr>
            <p:ph type="dt" sz="half" idx="2"/>
          </p:nvPr>
        </p:nvSpPr>
        <p:spPr>
          <a:xfrm>
            <a:off x="9818001" y="6219824"/>
            <a:ext cx="1097280" cy="457200"/>
          </a:xfrm>
          <a:prstGeom prst="rect">
            <a:avLst/>
          </a:prstGeom>
        </p:spPr>
        <p:txBody>
          <a:bodyPr anchor="ctr"/>
          <a:lstStyle>
            <a:lvl1pPr algn="r">
              <a:defRPr sz="1400">
                <a:solidFill>
                  <a:schemeClr val="bg1"/>
                </a:solidFill>
                <a:latin typeface="+mj-lt"/>
              </a:defRPr>
            </a:lvl1pPr>
          </a:lstStyle>
          <a:p>
            <a:fld id="{46E23677-1235-435D-BFBF-3BE81596D9C2}" type="datetime1">
              <a:rPr lang="en-US" smtClean="0"/>
              <a:t>12/9/2025</a:t>
            </a:fld>
            <a:endParaRPr lang="en-US"/>
          </a:p>
        </p:txBody>
      </p:sp>
      <p:sp>
        <p:nvSpPr>
          <p:cNvPr id="29" name="Footer Placeholder 4">
            <a:extLst>
              <a:ext uri="{FF2B5EF4-FFF2-40B4-BE49-F238E27FC236}">
                <a16:creationId xmlns:a16="http://schemas.microsoft.com/office/drawing/2014/main" id="{0FD6E715-76E9-283B-D271-4D158006CFC0}"/>
              </a:ext>
            </a:extLst>
          </p:cNvPr>
          <p:cNvSpPr>
            <a:spLocks noGrp="1"/>
          </p:cNvSpPr>
          <p:nvPr>
            <p:ph type="ftr" sz="quarter" idx="3"/>
          </p:nvPr>
        </p:nvSpPr>
        <p:spPr>
          <a:xfrm>
            <a:off x="8720721" y="6219824"/>
            <a:ext cx="1097280" cy="457200"/>
          </a:xfrm>
          <a:prstGeom prst="rect">
            <a:avLst/>
          </a:prstGeom>
        </p:spPr>
        <p:txBody>
          <a:bodyPr anchor="ctr"/>
          <a:lstStyle>
            <a:lvl1pPr algn="l">
              <a:defRPr sz="1400">
                <a:solidFill>
                  <a:schemeClr val="bg1"/>
                </a:solidFill>
                <a:latin typeface="+mj-lt"/>
              </a:defRPr>
            </a:lvl1pPr>
          </a:lstStyle>
          <a:p>
            <a:endParaRPr lang="en-US"/>
          </a:p>
        </p:txBody>
      </p:sp>
      <p:sp>
        <p:nvSpPr>
          <p:cNvPr id="30" name="Slide Number Placeholder 5">
            <a:extLst>
              <a:ext uri="{FF2B5EF4-FFF2-40B4-BE49-F238E27FC236}">
                <a16:creationId xmlns:a16="http://schemas.microsoft.com/office/drawing/2014/main" id="{0CCCE3FB-F952-10DF-8276-6292BFB06645}"/>
              </a:ext>
            </a:extLst>
          </p:cNvPr>
          <p:cNvSpPr>
            <a:spLocks noGrp="1"/>
          </p:cNvSpPr>
          <p:nvPr>
            <p:ph type="sldNum" sz="quarter" idx="4"/>
          </p:nvPr>
        </p:nvSpPr>
        <p:spPr>
          <a:xfrm>
            <a:off x="10915281" y="6219824"/>
            <a:ext cx="1097280" cy="457200"/>
          </a:xfrm>
          <a:prstGeom prst="rect">
            <a:avLst/>
          </a:prstGeom>
        </p:spPr>
        <p:txBody>
          <a:bodyPr anchor="ctr"/>
          <a:lstStyle>
            <a:lvl1pPr algn="r">
              <a:defRPr sz="1400">
                <a:solidFill>
                  <a:schemeClr val="bg1"/>
                </a:solidFill>
                <a:latin typeface="+mj-lt"/>
              </a:defRPr>
            </a:lvl1pPr>
          </a:lstStyle>
          <a:p>
            <a:fld id="{48F63A3B-78C7-47BE-AE5E-E10140E04643}" type="slidenum">
              <a:rPr lang="en-US" smtClean="0"/>
              <a:pPr/>
              <a:t>‹#›</a:t>
            </a:fld>
            <a:endParaRPr lang="en-US"/>
          </a:p>
        </p:txBody>
      </p:sp>
      <p:sp>
        <p:nvSpPr>
          <p:cNvPr id="36" name="TextBox 35">
            <a:extLst>
              <a:ext uri="{FF2B5EF4-FFF2-40B4-BE49-F238E27FC236}">
                <a16:creationId xmlns:a16="http://schemas.microsoft.com/office/drawing/2014/main" id="{86D7FD82-39A1-80DE-74CB-EC15BE867532}"/>
              </a:ext>
            </a:extLst>
          </p:cNvPr>
          <p:cNvSpPr txBox="1"/>
          <p:nvPr userDrawn="1"/>
        </p:nvSpPr>
        <p:spPr>
          <a:xfrm>
            <a:off x="636639" y="6186814"/>
            <a:ext cx="7955280" cy="523220"/>
          </a:xfrm>
          <a:prstGeom prst="rect">
            <a:avLst/>
          </a:prstGeom>
          <a:noFill/>
        </p:spPr>
        <p:txBody>
          <a:bodyPr wrap="square" rtlCol="0" anchor="ctr">
            <a:spAutoFit/>
          </a:bodyPr>
          <a:lstStyle/>
          <a:p>
            <a:r>
              <a:rPr lang="en-US" sz="1400">
                <a:solidFill>
                  <a:schemeClr val="bg1"/>
                </a:solidFill>
                <a:latin typeface="+mj-lt"/>
              </a:rPr>
              <a:t>City of South Bend</a:t>
            </a:r>
          </a:p>
          <a:p>
            <a:r>
              <a:rPr lang="en-US" sz="1400" i="1">
                <a:solidFill>
                  <a:schemeClr val="bg1"/>
                </a:solidFill>
                <a:latin typeface="+mj-lt"/>
              </a:rPr>
              <a:t>Indiana</a:t>
            </a:r>
          </a:p>
        </p:txBody>
      </p:sp>
    </p:spTree>
    <p:extLst>
      <p:ext uri="{BB962C8B-B14F-4D97-AF65-F5344CB8AC3E}">
        <p14:creationId xmlns:p14="http://schemas.microsoft.com/office/powerpoint/2010/main" val="27233618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debar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175063-F093-4173-BC1B-285992823CDE}"/>
              </a:ext>
            </a:extLst>
          </p:cNvPr>
          <p:cNvSpPr/>
          <p:nvPr userDrawn="1"/>
        </p:nvSpPr>
        <p:spPr>
          <a:xfrm>
            <a:off x="0" y="0"/>
            <a:ext cx="433602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Graphic 7">
            <a:extLst>
              <a:ext uri="{FF2B5EF4-FFF2-40B4-BE49-F238E27FC236}">
                <a16:creationId xmlns:a16="http://schemas.microsoft.com/office/drawing/2014/main" id="{59A3C9E6-426D-03B5-C791-2AF56825ECD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2735" b="41701"/>
          <a:stretch/>
        </p:blipFill>
        <p:spPr>
          <a:xfrm rot="5400000">
            <a:off x="719777" y="-503981"/>
            <a:ext cx="2896469" cy="4336026"/>
          </a:xfrm>
          <a:prstGeom prst="rect">
            <a:avLst/>
          </a:prstGeom>
        </p:spPr>
      </p:pic>
      <p:sp>
        <p:nvSpPr>
          <p:cNvPr id="2" name="Title 1"/>
          <p:cNvSpPr>
            <a:spLocks noGrp="1"/>
          </p:cNvSpPr>
          <p:nvPr>
            <p:ph type="title"/>
          </p:nvPr>
        </p:nvSpPr>
        <p:spPr>
          <a:xfrm>
            <a:off x="483593" y="457201"/>
            <a:ext cx="3368843" cy="1725560"/>
          </a:xfrm>
        </p:spPr>
        <p:txBody>
          <a:bodyPr anchor="ctr">
            <a:normAutofit/>
          </a:bodyPr>
          <a:lstStyle>
            <a:lvl1pPr algn="l">
              <a:defRPr sz="3200" b="1">
                <a:solidFill>
                  <a:schemeClr val="bg1"/>
                </a:solidFill>
                <a:latin typeface="+mj-lt"/>
                <a:cs typeface="Segoe UI" panose="020B0502040204020203" pitchFamily="34" charset="0"/>
              </a:defRPr>
            </a:lvl1pPr>
          </a:lstStyle>
          <a:p>
            <a:r>
              <a:rPr lang="en-US"/>
              <a:t>Click to edit Master title style</a:t>
            </a:r>
          </a:p>
        </p:txBody>
      </p:sp>
      <p:sp>
        <p:nvSpPr>
          <p:cNvPr id="3" name="Content Placeholder 2"/>
          <p:cNvSpPr>
            <a:spLocks noGrp="1"/>
          </p:cNvSpPr>
          <p:nvPr>
            <p:ph idx="1" hasCustomPrompt="1"/>
          </p:nvPr>
        </p:nvSpPr>
        <p:spPr>
          <a:xfrm>
            <a:off x="4684296" y="457203"/>
            <a:ext cx="6901608" cy="5714999"/>
          </a:xfrm>
        </p:spPr>
        <p:txBody>
          <a:bodyPr>
            <a:noAutofit/>
          </a:bodyPr>
          <a:lstStyle>
            <a:lvl1pPr>
              <a:defRPr sz="2800">
                <a:solidFill>
                  <a:schemeClr val="tx1"/>
                </a:solidFill>
                <a:latin typeface="+mn-lt"/>
                <a:cs typeface="Segoe UI" panose="020B0502040204020203" pitchFamily="34" charset="0"/>
              </a:defRPr>
            </a:lvl1pPr>
            <a:lvl2pPr>
              <a:defRPr sz="2800">
                <a:solidFill>
                  <a:schemeClr val="tx1"/>
                </a:solidFill>
                <a:latin typeface="+mn-lt"/>
                <a:cs typeface="Segoe UI" panose="020B0502040204020203" pitchFamily="34" charset="0"/>
              </a:defRPr>
            </a:lvl2pPr>
            <a:lvl3pPr>
              <a:defRPr sz="2800">
                <a:solidFill>
                  <a:schemeClr val="tx1"/>
                </a:solidFill>
                <a:latin typeface="+mn-lt"/>
                <a:cs typeface="Segoe UI" panose="020B0502040204020203" pitchFamily="34" charset="0"/>
              </a:defRPr>
            </a:lvl3pPr>
            <a:lvl4pPr>
              <a:defRPr sz="2800">
                <a:solidFill>
                  <a:schemeClr val="tx1"/>
                </a:solidFill>
                <a:latin typeface="+mn-lt"/>
                <a:cs typeface="Segoe UI" panose="020B0502040204020203" pitchFamily="34" charset="0"/>
              </a:defRPr>
            </a:lvl4pPr>
            <a:lvl5pPr>
              <a:defRPr sz="2800">
                <a:solidFill>
                  <a:schemeClr val="tx1"/>
                </a:solidFill>
                <a:latin typeface="+mn-lt"/>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FA00E8D3-677E-4340-8C2D-305D4AAA4472}"/>
              </a:ext>
            </a:extLst>
          </p:cNvPr>
          <p:cNvSpPr>
            <a:spLocks noGrp="1"/>
          </p:cNvSpPr>
          <p:nvPr>
            <p:ph idx="10" hasCustomPrompt="1"/>
          </p:nvPr>
        </p:nvSpPr>
        <p:spPr>
          <a:xfrm>
            <a:off x="483591" y="2330245"/>
            <a:ext cx="3368844" cy="3861542"/>
          </a:xfrm>
        </p:spPr>
        <p:txBody>
          <a:bodyPr>
            <a:noAutofit/>
          </a:bodyPr>
          <a:lstStyle>
            <a:lvl1pPr algn="l">
              <a:defRPr sz="2800">
                <a:solidFill>
                  <a:schemeClr val="bg1"/>
                </a:solidFill>
                <a:latin typeface="+mn-lt"/>
                <a:cs typeface="Segoe UI" panose="020B0502040204020203" pitchFamily="34" charset="0"/>
              </a:defRPr>
            </a:lvl1pPr>
            <a:lvl2pPr algn="l">
              <a:defRPr sz="2800">
                <a:solidFill>
                  <a:schemeClr val="bg1"/>
                </a:solidFill>
                <a:latin typeface="+mn-lt"/>
                <a:cs typeface="Segoe UI" panose="020B0502040204020203" pitchFamily="34" charset="0"/>
              </a:defRPr>
            </a:lvl2pPr>
            <a:lvl3pPr algn="l">
              <a:defRPr sz="2800">
                <a:solidFill>
                  <a:schemeClr val="bg1"/>
                </a:solidFill>
                <a:latin typeface="+mn-lt"/>
                <a:cs typeface="Segoe UI" panose="020B0502040204020203" pitchFamily="34" charset="0"/>
              </a:defRPr>
            </a:lvl3pPr>
            <a:lvl4pPr algn="l">
              <a:defRPr sz="2800">
                <a:solidFill>
                  <a:schemeClr val="bg1"/>
                </a:solidFill>
                <a:latin typeface="+mn-lt"/>
                <a:cs typeface="Segoe UI" panose="020B0502040204020203" pitchFamily="34" charset="0"/>
              </a:defRPr>
            </a:lvl4pPr>
            <a:lvl5pPr algn="l">
              <a:defRPr sz="2800">
                <a:solidFill>
                  <a:schemeClr val="bg1"/>
                </a:solidFill>
                <a:latin typeface="+mn-lt"/>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Graphic 4">
            <a:extLst>
              <a:ext uri="{FF2B5EF4-FFF2-40B4-BE49-F238E27FC236}">
                <a16:creationId xmlns:a16="http://schemas.microsoft.com/office/drawing/2014/main" id="{5FECAA60-4D54-A6E7-8F64-65858FFB8BF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1900" t="-64436" r="-101900" b="130004"/>
          <a:stretch/>
        </p:blipFill>
        <p:spPr>
          <a:xfrm rot="5400000">
            <a:off x="8644801" y="2300768"/>
            <a:ext cx="2896469" cy="4197927"/>
          </a:xfrm>
          <a:prstGeom prst="rect">
            <a:avLst/>
          </a:prstGeom>
        </p:spPr>
      </p:pic>
      <p:pic>
        <p:nvPicPr>
          <p:cNvPr id="14" name="Picture 13">
            <a:extLst>
              <a:ext uri="{FF2B5EF4-FFF2-40B4-BE49-F238E27FC236}">
                <a16:creationId xmlns:a16="http://schemas.microsoft.com/office/drawing/2014/main" id="{6F2E2E37-C4E8-FAAF-40F4-B1B194F7BF2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9439" y="6219824"/>
            <a:ext cx="457200" cy="457200"/>
          </a:xfrm>
          <a:prstGeom prst="rect">
            <a:avLst/>
          </a:prstGeom>
        </p:spPr>
      </p:pic>
      <p:sp>
        <p:nvSpPr>
          <p:cNvPr id="18" name="Date Placeholder 3">
            <a:extLst>
              <a:ext uri="{FF2B5EF4-FFF2-40B4-BE49-F238E27FC236}">
                <a16:creationId xmlns:a16="http://schemas.microsoft.com/office/drawing/2014/main" id="{9B21F7E7-89A0-716E-F630-16675AB8B4CD}"/>
              </a:ext>
            </a:extLst>
          </p:cNvPr>
          <p:cNvSpPr>
            <a:spLocks noGrp="1"/>
          </p:cNvSpPr>
          <p:nvPr>
            <p:ph type="dt" sz="half" idx="2"/>
          </p:nvPr>
        </p:nvSpPr>
        <p:spPr>
          <a:xfrm>
            <a:off x="9818001" y="6219824"/>
            <a:ext cx="1097280" cy="457200"/>
          </a:xfrm>
          <a:prstGeom prst="rect">
            <a:avLst/>
          </a:prstGeom>
        </p:spPr>
        <p:txBody>
          <a:bodyPr anchor="ctr"/>
          <a:lstStyle>
            <a:lvl1pPr algn="r">
              <a:defRPr sz="1400">
                <a:latin typeface="+mj-lt"/>
              </a:defRPr>
            </a:lvl1pPr>
          </a:lstStyle>
          <a:p>
            <a:fld id="{3C4D20C8-14AC-4879-8E98-8A4CB3EA974C}" type="datetime1">
              <a:rPr lang="en-US" smtClean="0"/>
              <a:t>12/9/2025</a:t>
            </a:fld>
            <a:endParaRPr lang="en-US"/>
          </a:p>
        </p:txBody>
      </p:sp>
      <p:sp>
        <p:nvSpPr>
          <p:cNvPr id="19" name="Footer Placeholder 4">
            <a:extLst>
              <a:ext uri="{FF2B5EF4-FFF2-40B4-BE49-F238E27FC236}">
                <a16:creationId xmlns:a16="http://schemas.microsoft.com/office/drawing/2014/main" id="{D17F781F-619A-4051-B63D-89340AE215CA}"/>
              </a:ext>
            </a:extLst>
          </p:cNvPr>
          <p:cNvSpPr>
            <a:spLocks noGrp="1"/>
          </p:cNvSpPr>
          <p:nvPr>
            <p:ph type="ftr" sz="quarter" idx="3"/>
          </p:nvPr>
        </p:nvSpPr>
        <p:spPr>
          <a:xfrm>
            <a:off x="8720721" y="6219824"/>
            <a:ext cx="1097280" cy="457200"/>
          </a:xfrm>
          <a:prstGeom prst="rect">
            <a:avLst/>
          </a:prstGeom>
        </p:spPr>
        <p:txBody>
          <a:bodyPr anchor="ctr"/>
          <a:lstStyle>
            <a:lvl1pPr algn="l">
              <a:defRPr sz="1400">
                <a:latin typeface="+mj-lt"/>
              </a:defRPr>
            </a:lvl1pPr>
          </a:lstStyle>
          <a:p>
            <a:endParaRPr lang="en-US"/>
          </a:p>
        </p:txBody>
      </p:sp>
      <p:sp>
        <p:nvSpPr>
          <p:cNvPr id="20" name="Slide Number Placeholder 5">
            <a:extLst>
              <a:ext uri="{FF2B5EF4-FFF2-40B4-BE49-F238E27FC236}">
                <a16:creationId xmlns:a16="http://schemas.microsoft.com/office/drawing/2014/main" id="{B0F7B2E4-8C8D-DBD9-2FCC-2C38B3649A50}"/>
              </a:ext>
            </a:extLst>
          </p:cNvPr>
          <p:cNvSpPr>
            <a:spLocks noGrp="1"/>
          </p:cNvSpPr>
          <p:nvPr>
            <p:ph type="sldNum" sz="quarter" idx="4"/>
          </p:nvPr>
        </p:nvSpPr>
        <p:spPr>
          <a:xfrm>
            <a:off x="10915281" y="6219824"/>
            <a:ext cx="1097280" cy="457200"/>
          </a:xfrm>
          <a:prstGeom prst="rect">
            <a:avLst/>
          </a:prstGeom>
        </p:spPr>
        <p:txBody>
          <a:bodyPr anchor="ctr"/>
          <a:lstStyle>
            <a:lvl1pPr algn="r">
              <a:defRPr sz="1400">
                <a:latin typeface="+mj-lt"/>
              </a:defRPr>
            </a:lvl1pPr>
          </a:lstStyle>
          <a:p>
            <a:fld id="{48F63A3B-78C7-47BE-AE5E-E10140E04643}" type="slidenum">
              <a:rPr lang="en-US" smtClean="0"/>
              <a:pPr/>
              <a:t>‹#›</a:t>
            </a:fld>
            <a:endParaRPr lang="en-US"/>
          </a:p>
        </p:txBody>
      </p:sp>
      <p:sp>
        <p:nvSpPr>
          <p:cNvPr id="22" name="TextBox 21">
            <a:extLst>
              <a:ext uri="{FF2B5EF4-FFF2-40B4-BE49-F238E27FC236}">
                <a16:creationId xmlns:a16="http://schemas.microsoft.com/office/drawing/2014/main" id="{0E16A210-F436-4EBB-264E-6DDBE168AA91}"/>
              </a:ext>
            </a:extLst>
          </p:cNvPr>
          <p:cNvSpPr txBox="1"/>
          <p:nvPr userDrawn="1"/>
        </p:nvSpPr>
        <p:spPr>
          <a:xfrm>
            <a:off x="636639" y="6186814"/>
            <a:ext cx="7955280" cy="523220"/>
          </a:xfrm>
          <a:prstGeom prst="rect">
            <a:avLst/>
          </a:prstGeom>
          <a:noFill/>
        </p:spPr>
        <p:txBody>
          <a:bodyPr wrap="square" rtlCol="0">
            <a:spAutoFit/>
          </a:bodyPr>
          <a:lstStyle/>
          <a:p>
            <a:r>
              <a:rPr lang="en-US" sz="1400">
                <a:solidFill>
                  <a:schemeClr val="bg1"/>
                </a:solidFill>
                <a:latin typeface="+mj-lt"/>
              </a:rPr>
              <a:t>City of South Bend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i="1">
                <a:solidFill>
                  <a:schemeClr val="bg1"/>
                </a:solidFill>
                <a:latin typeface="+mj-lt"/>
              </a:rPr>
              <a:t>Indiana</a:t>
            </a:r>
          </a:p>
        </p:txBody>
      </p:sp>
    </p:spTree>
    <p:extLst>
      <p:ext uri="{BB962C8B-B14F-4D97-AF65-F5344CB8AC3E}">
        <p14:creationId xmlns:p14="http://schemas.microsoft.com/office/powerpoint/2010/main" val="1478265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4F81C58-E876-4FB6-E680-82D0C1100A10}"/>
              </a:ext>
            </a:extLst>
          </p:cNvPr>
          <p:cNvGrpSpPr/>
          <p:nvPr userDrawn="1"/>
        </p:nvGrpSpPr>
        <p:grpSpPr>
          <a:xfrm>
            <a:off x="0" y="0"/>
            <a:ext cx="12192000" cy="1463040"/>
            <a:chOff x="0" y="0"/>
            <a:chExt cx="12192000" cy="1646237"/>
          </a:xfrm>
        </p:grpSpPr>
        <p:sp>
          <p:nvSpPr>
            <p:cNvPr id="9" name="Rectangle 8">
              <a:extLst>
                <a:ext uri="{FF2B5EF4-FFF2-40B4-BE49-F238E27FC236}">
                  <a16:creationId xmlns:a16="http://schemas.microsoft.com/office/drawing/2014/main" id="{EE20D271-3DCB-4505-05C3-70E8DC313702}"/>
                </a:ext>
              </a:extLst>
            </p:cNvPr>
            <p:cNvSpPr/>
            <p:nvPr userDrawn="1"/>
          </p:nvSpPr>
          <p:spPr>
            <a:xfrm>
              <a:off x="0" y="0"/>
              <a:ext cx="12192000" cy="16462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Graphic 9">
              <a:extLst>
                <a:ext uri="{FF2B5EF4-FFF2-40B4-BE49-F238E27FC236}">
                  <a16:creationId xmlns:a16="http://schemas.microsoft.com/office/drawing/2014/main" id="{553A8049-D442-97C8-9BAA-D1677AD8076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2735" b="63763"/>
            <a:stretch/>
          </p:blipFill>
          <p:spPr>
            <a:xfrm>
              <a:off x="217714" y="0"/>
              <a:ext cx="2896469" cy="1646237"/>
            </a:xfrm>
            <a:prstGeom prst="rect">
              <a:avLst/>
            </a:prstGeom>
          </p:spPr>
        </p:pic>
      </p:grpSp>
      <p:sp>
        <p:nvSpPr>
          <p:cNvPr id="11" name="Title 1">
            <a:extLst>
              <a:ext uri="{FF2B5EF4-FFF2-40B4-BE49-F238E27FC236}">
                <a16:creationId xmlns:a16="http://schemas.microsoft.com/office/drawing/2014/main" id="{627850D6-DED9-EEFB-0CBB-2F3A41EBD1B2}"/>
              </a:ext>
            </a:extLst>
          </p:cNvPr>
          <p:cNvSpPr>
            <a:spLocks noGrp="1"/>
          </p:cNvSpPr>
          <p:nvPr>
            <p:ph type="title"/>
          </p:nvPr>
        </p:nvSpPr>
        <p:spPr>
          <a:xfrm>
            <a:off x="838200" y="320040"/>
            <a:ext cx="10515600" cy="822960"/>
          </a:xfrm>
        </p:spPr>
        <p:txBody>
          <a:bodyPr>
            <a:normAutofit/>
          </a:bodyPr>
          <a:lstStyle>
            <a:lvl1pPr>
              <a:defRPr sz="3600">
                <a:solidFill>
                  <a:schemeClr val="bg1"/>
                </a:solidFill>
              </a:defRPr>
            </a:lvl1pPr>
          </a:lstStyle>
          <a:p>
            <a:r>
              <a:rPr lang="en-US"/>
              <a:t>Click to edit Master title style</a:t>
            </a:r>
          </a:p>
        </p:txBody>
      </p:sp>
      <p:sp>
        <p:nvSpPr>
          <p:cNvPr id="2" name="Date Placeholder 3">
            <a:extLst>
              <a:ext uri="{FF2B5EF4-FFF2-40B4-BE49-F238E27FC236}">
                <a16:creationId xmlns:a16="http://schemas.microsoft.com/office/drawing/2014/main" id="{59F41761-20BD-2B93-7216-548CA2299BF8}"/>
              </a:ext>
            </a:extLst>
          </p:cNvPr>
          <p:cNvSpPr>
            <a:spLocks noGrp="1"/>
          </p:cNvSpPr>
          <p:nvPr>
            <p:ph type="dt" sz="half" idx="2"/>
          </p:nvPr>
        </p:nvSpPr>
        <p:spPr>
          <a:xfrm>
            <a:off x="9818001" y="6219824"/>
            <a:ext cx="1097280" cy="457200"/>
          </a:xfrm>
          <a:prstGeom prst="rect">
            <a:avLst/>
          </a:prstGeom>
        </p:spPr>
        <p:txBody>
          <a:bodyPr anchor="ctr"/>
          <a:lstStyle>
            <a:lvl1pPr algn="r">
              <a:defRPr sz="1400">
                <a:latin typeface="+mj-lt"/>
              </a:defRPr>
            </a:lvl1pPr>
          </a:lstStyle>
          <a:p>
            <a:fld id="{7B8794D8-D167-4A19-8B23-2647890BF99F}" type="datetime1">
              <a:rPr lang="en-US" smtClean="0"/>
              <a:t>12/9/2025</a:t>
            </a:fld>
            <a:endParaRPr lang="en-US"/>
          </a:p>
        </p:txBody>
      </p:sp>
      <p:sp>
        <p:nvSpPr>
          <p:cNvPr id="6" name="Footer Placeholder 4">
            <a:extLst>
              <a:ext uri="{FF2B5EF4-FFF2-40B4-BE49-F238E27FC236}">
                <a16:creationId xmlns:a16="http://schemas.microsoft.com/office/drawing/2014/main" id="{5CB589CE-7723-24A9-DF95-6B8D53653FC0}"/>
              </a:ext>
            </a:extLst>
          </p:cNvPr>
          <p:cNvSpPr>
            <a:spLocks noGrp="1"/>
          </p:cNvSpPr>
          <p:nvPr>
            <p:ph type="ftr" sz="quarter" idx="3"/>
          </p:nvPr>
        </p:nvSpPr>
        <p:spPr>
          <a:xfrm>
            <a:off x="8720721" y="6219824"/>
            <a:ext cx="1097280" cy="457200"/>
          </a:xfrm>
          <a:prstGeom prst="rect">
            <a:avLst/>
          </a:prstGeom>
        </p:spPr>
        <p:txBody>
          <a:bodyPr anchor="ctr"/>
          <a:lstStyle>
            <a:lvl1pPr algn="l">
              <a:defRPr sz="1400">
                <a:latin typeface="+mj-lt"/>
              </a:defRPr>
            </a:lvl1pPr>
          </a:lstStyle>
          <a:p>
            <a:endParaRPr lang="en-US"/>
          </a:p>
        </p:txBody>
      </p:sp>
      <p:sp>
        <p:nvSpPr>
          <p:cNvPr id="7" name="Slide Number Placeholder 5">
            <a:extLst>
              <a:ext uri="{FF2B5EF4-FFF2-40B4-BE49-F238E27FC236}">
                <a16:creationId xmlns:a16="http://schemas.microsoft.com/office/drawing/2014/main" id="{9F6462DF-8A65-4E99-BB3B-F96D8CCB196C}"/>
              </a:ext>
            </a:extLst>
          </p:cNvPr>
          <p:cNvSpPr>
            <a:spLocks noGrp="1"/>
          </p:cNvSpPr>
          <p:nvPr>
            <p:ph type="sldNum" sz="quarter" idx="4"/>
          </p:nvPr>
        </p:nvSpPr>
        <p:spPr>
          <a:xfrm>
            <a:off x="10915281" y="6219824"/>
            <a:ext cx="1097280" cy="457200"/>
          </a:xfrm>
          <a:prstGeom prst="rect">
            <a:avLst/>
          </a:prstGeom>
        </p:spPr>
        <p:txBody>
          <a:bodyPr anchor="ctr"/>
          <a:lstStyle>
            <a:lvl1pPr algn="r">
              <a:defRPr sz="14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2942385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737B1AC-60D0-1E96-9399-87E249E723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647764" y="-1696270"/>
            <a:ext cx="2896469" cy="12192003"/>
          </a:xfrm>
          <a:prstGeom prst="rect">
            <a:avLst/>
          </a:prstGeom>
        </p:spPr>
      </p:pic>
      <p:sp>
        <p:nvSpPr>
          <p:cNvPr id="8" name="Text Placeholder 7">
            <a:extLst>
              <a:ext uri="{FF2B5EF4-FFF2-40B4-BE49-F238E27FC236}">
                <a16:creationId xmlns:a16="http://schemas.microsoft.com/office/drawing/2014/main" id="{63C3F19C-BF92-2698-A53B-F42EE945D4E1}"/>
              </a:ext>
            </a:extLst>
          </p:cNvPr>
          <p:cNvSpPr>
            <a:spLocks noGrp="1"/>
          </p:cNvSpPr>
          <p:nvPr>
            <p:ph type="body" sz="quarter" idx="13"/>
          </p:nvPr>
        </p:nvSpPr>
        <p:spPr>
          <a:xfrm>
            <a:off x="838200" y="2777283"/>
            <a:ext cx="7498080" cy="1655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9962F856-F7ED-BDA5-4D12-BA65E1D64B9B}"/>
              </a:ext>
            </a:extLst>
          </p:cNvPr>
          <p:cNvSpPr>
            <a:spLocks noGrp="1"/>
          </p:cNvSpPr>
          <p:nvPr>
            <p:ph type="title" hasCustomPrompt="1"/>
          </p:nvPr>
        </p:nvSpPr>
        <p:spPr>
          <a:xfrm>
            <a:off x="838200" y="691332"/>
            <a:ext cx="7498080" cy="2085951"/>
          </a:xfrm>
        </p:spPr>
        <p:txBody>
          <a:bodyPr anchor="b"/>
          <a:lstStyle>
            <a:lvl1pPr>
              <a:defRPr b="1">
                <a:solidFill>
                  <a:schemeClr val="accent1"/>
                </a:solidFill>
              </a:defRPr>
            </a:lvl1pPr>
          </a:lstStyle>
          <a:p>
            <a:r>
              <a:rPr lang="en-US"/>
              <a:t>Click to edit Master title style Click to edit Master title style</a:t>
            </a:r>
          </a:p>
        </p:txBody>
      </p:sp>
      <p:sp>
        <p:nvSpPr>
          <p:cNvPr id="7" name="Date Placeholder 3">
            <a:extLst>
              <a:ext uri="{FF2B5EF4-FFF2-40B4-BE49-F238E27FC236}">
                <a16:creationId xmlns:a16="http://schemas.microsoft.com/office/drawing/2014/main" id="{7D6DB415-165D-086A-188D-2CB8C6660676}"/>
              </a:ext>
            </a:extLst>
          </p:cNvPr>
          <p:cNvSpPr>
            <a:spLocks noGrp="1"/>
          </p:cNvSpPr>
          <p:nvPr>
            <p:ph type="dt" sz="half" idx="2"/>
          </p:nvPr>
        </p:nvSpPr>
        <p:spPr>
          <a:xfrm>
            <a:off x="9818001" y="6219824"/>
            <a:ext cx="1097280" cy="457200"/>
          </a:xfrm>
          <a:prstGeom prst="rect">
            <a:avLst/>
          </a:prstGeom>
        </p:spPr>
        <p:txBody>
          <a:bodyPr anchor="ctr"/>
          <a:lstStyle>
            <a:lvl1pPr algn="r">
              <a:defRPr sz="1400">
                <a:latin typeface="+mj-lt"/>
              </a:defRPr>
            </a:lvl1pPr>
          </a:lstStyle>
          <a:p>
            <a:fld id="{67AA7F2F-976E-4000-B9D6-FD6A0D858003}" type="datetime1">
              <a:rPr lang="en-US" smtClean="0"/>
              <a:t>12/9/2025</a:t>
            </a:fld>
            <a:endParaRPr lang="en-US"/>
          </a:p>
        </p:txBody>
      </p:sp>
      <p:sp>
        <p:nvSpPr>
          <p:cNvPr id="9" name="Footer Placeholder 4">
            <a:extLst>
              <a:ext uri="{FF2B5EF4-FFF2-40B4-BE49-F238E27FC236}">
                <a16:creationId xmlns:a16="http://schemas.microsoft.com/office/drawing/2014/main" id="{1FF13F93-CAA0-D653-5C01-2892402FE053}"/>
              </a:ext>
            </a:extLst>
          </p:cNvPr>
          <p:cNvSpPr>
            <a:spLocks noGrp="1"/>
          </p:cNvSpPr>
          <p:nvPr>
            <p:ph type="ftr" sz="quarter" idx="3"/>
          </p:nvPr>
        </p:nvSpPr>
        <p:spPr>
          <a:xfrm>
            <a:off x="8720721" y="6219824"/>
            <a:ext cx="1097280" cy="457200"/>
          </a:xfrm>
          <a:prstGeom prst="rect">
            <a:avLst/>
          </a:prstGeom>
        </p:spPr>
        <p:txBody>
          <a:bodyPr anchor="ctr"/>
          <a:lstStyle>
            <a:lvl1pPr algn="l">
              <a:defRPr sz="1400">
                <a:latin typeface="+mj-lt"/>
              </a:defRPr>
            </a:lvl1pPr>
          </a:lstStyle>
          <a:p>
            <a:endParaRPr lang="en-US"/>
          </a:p>
        </p:txBody>
      </p:sp>
      <p:sp>
        <p:nvSpPr>
          <p:cNvPr id="10" name="Slide Number Placeholder 5">
            <a:extLst>
              <a:ext uri="{FF2B5EF4-FFF2-40B4-BE49-F238E27FC236}">
                <a16:creationId xmlns:a16="http://schemas.microsoft.com/office/drawing/2014/main" id="{AC307000-7FB8-6356-9BC9-240C17AA3C28}"/>
              </a:ext>
            </a:extLst>
          </p:cNvPr>
          <p:cNvSpPr>
            <a:spLocks noGrp="1"/>
          </p:cNvSpPr>
          <p:nvPr>
            <p:ph type="sldNum" sz="quarter" idx="4"/>
          </p:nvPr>
        </p:nvSpPr>
        <p:spPr>
          <a:xfrm>
            <a:off x="10915281" y="6219824"/>
            <a:ext cx="1097280" cy="457200"/>
          </a:xfrm>
          <a:prstGeom prst="rect">
            <a:avLst/>
          </a:prstGeom>
        </p:spPr>
        <p:txBody>
          <a:bodyPr anchor="ctr"/>
          <a:lstStyle>
            <a:lvl1pPr algn="r">
              <a:defRPr sz="14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7895967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DCD8D1EA-632C-3AE3-2B4D-96CB7A88D842}"/>
              </a:ext>
            </a:extLst>
          </p:cNvPr>
          <p:cNvSpPr>
            <a:spLocks noGrp="1"/>
          </p:cNvSpPr>
          <p:nvPr>
            <p:ph type="dt" sz="half" idx="2"/>
          </p:nvPr>
        </p:nvSpPr>
        <p:spPr>
          <a:xfrm>
            <a:off x="9818001" y="6219824"/>
            <a:ext cx="1097280" cy="457200"/>
          </a:xfrm>
          <a:prstGeom prst="rect">
            <a:avLst/>
          </a:prstGeom>
        </p:spPr>
        <p:txBody>
          <a:bodyPr anchor="ctr"/>
          <a:lstStyle>
            <a:lvl1pPr algn="r">
              <a:defRPr sz="1400">
                <a:latin typeface="+mj-lt"/>
              </a:defRPr>
            </a:lvl1pPr>
          </a:lstStyle>
          <a:p>
            <a:fld id="{B7BC4122-5A79-4215-B8B5-43FBBD721209}" type="datetime1">
              <a:rPr lang="en-US" smtClean="0"/>
              <a:t>12/9/2025</a:t>
            </a:fld>
            <a:endParaRPr lang="en-US"/>
          </a:p>
        </p:txBody>
      </p:sp>
      <p:sp>
        <p:nvSpPr>
          <p:cNvPr id="6" name="Footer Placeholder 4">
            <a:extLst>
              <a:ext uri="{FF2B5EF4-FFF2-40B4-BE49-F238E27FC236}">
                <a16:creationId xmlns:a16="http://schemas.microsoft.com/office/drawing/2014/main" id="{3CB7F35B-CACA-492E-5657-085095A3AAED}"/>
              </a:ext>
            </a:extLst>
          </p:cNvPr>
          <p:cNvSpPr>
            <a:spLocks noGrp="1"/>
          </p:cNvSpPr>
          <p:nvPr>
            <p:ph type="ftr" sz="quarter" idx="3"/>
          </p:nvPr>
        </p:nvSpPr>
        <p:spPr>
          <a:xfrm>
            <a:off x="8720721" y="6219824"/>
            <a:ext cx="1097280" cy="457200"/>
          </a:xfrm>
          <a:prstGeom prst="rect">
            <a:avLst/>
          </a:prstGeom>
        </p:spPr>
        <p:txBody>
          <a:bodyPr anchor="ctr"/>
          <a:lstStyle>
            <a:lvl1pPr algn="l">
              <a:defRPr sz="1400">
                <a:latin typeface="+mj-lt"/>
              </a:defRPr>
            </a:lvl1pPr>
          </a:lstStyle>
          <a:p>
            <a:endParaRPr lang="en-US"/>
          </a:p>
        </p:txBody>
      </p:sp>
      <p:sp>
        <p:nvSpPr>
          <p:cNvPr id="7" name="Slide Number Placeholder 5">
            <a:extLst>
              <a:ext uri="{FF2B5EF4-FFF2-40B4-BE49-F238E27FC236}">
                <a16:creationId xmlns:a16="http://schemas.microsoft.com/office/drawing/2014/main" id="{3F21394C-E4EA-2D89-774B-D3C9C49F4C11}"/>
              </a:ext>
            </a:extLst>
          </p:cNvPr>
          <p:cNvSpPr>
            <a:spLocks noGrp="1"/>
          </p:cNvSpPr>
          <p:nvPr>
            <p:ph type="sldNum" sz="quarter" idx="4"/>
          </p:nvPr>
        </p:nvSpPr>
        <p:spPr>
          <a:xfrm>
            <a:off x="10915281" y="6219824"/>
            <a:ext cx="1097280" cy="457200"/>
          </a:xfrm>
          <a:prstGeom prst="rect">
            <a:avLst/>
          </a:prstGeom>
        </p:spPr>
        <p:txBody>
          <a:bodyPr anchor="ctr"/>
          <a:lstStyle>
            <a:lvl1pPr algn="r">
              <a:defRPr sz="14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9039716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 No Subheadings">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AD58D79-0575-5E4E-BFFA-85A9F50CE7BE}"/>
              </a:ext>
            </a:extLst>
          </p:cNvPr>
          <p:cNvGrpSpPr/>
          <p:nvPr userDrawn="1"/>
        </p:nvGrpSpPr>
        <p:grpSpPr>
          <a:xfrm>
            <a:off x="0" y="0"/>
            <a:ext cx="12192000" cy="1463040"/>
            <a:chOff x="0" y="0"/>
            <a:chExt cx="12192000" cy="1646237"/>
          </a:xfrm>
        </p:grpSpPr>
        <p:sp>
          <p:nvSpPr>
            <p:cNvPr id="15" name="Rectangle 14">
              <a:extLst>
                <a:ext uri="{FF2B5EF4-FFF2-40B4-BE49-F238E27FC236}">
                  <a16:creationId xmlns:a16="http://schemas.microsoft.com/office/drawing/2014/main" id="{3CD7BD53-88EF-370D-6873-943E074681A1}"/>
                </a:ext>
              </a:extLst>
            </p:cNvPr>
            <p:cNvSpPr/>
            <p:nvPr userDrawn="1"/>
          </p:nvSpPr>
          <p:spPr>
            <a:xfrm>
              <a:off x="0" y="0"/>
              <a:ext cx="12192000" cy="16462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Graphic 15">
              <a:extLst>
                <a:ext uri="{FF2B5EF4-FFF2-40B4-BE49-F238E27FC236}">
                  <a16:creationId xmlns:a16="http://schemas.microsoft.com/office/drawing/2014/main" id="{9E8A80C5-1AE7-1781-4F3C-9A57EA542EB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2735" b="63763"/>
            <a:stretch/>
          </p:blipFill>
          <p:spPr>
            <a:xfrm>
              <a:off x="217714" y="0"/>
              <a:ext cx="2896469" cy="1646237"/>
            </a:xfrm>
            <a:prstGeom prst="rect">
              <a:avLst/>
            </a:prstGeom>
          </p:spPr>
        </p:pic>
      </p:grpSp>
      <p:sp>
        <p:nvSpPr>
          <p:cNvPr id="4" name="Content Placeholder 3"/>
          <p:cNvSpPr>
            <a:spLocks noGrp="1"/>
          </p:cNvSpPr>
          <p:nvPr>
            <p:ph sz="half" idx="2"/>
          </p:nvPr>
        </p:nvSpPr>
        <p:spPr>
          <a:xfrm>
            <a:off x="839788" y="1681164"/>
            <a:ext cx="5157787" cy="4508500"/>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72200" y="1681164"/>
            <a:ext cx="5183188" cy="4508500"/>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20E6C568-EE24-3DF7-D1A8-4C9D3DB948A2}"/>
              </a:ext>
            </a:extLst>
          </p:cNvPr>
          <p:cNvSpPr>
            <a:spLocks noGrp="1"/>
          </p:cNvSpPr>
          <p:nvPr>
            <p:ph type="title"/>
          </p:nvPr>
        </p:nvSpPr>
        <p:spPr>
          <a:xfrm>
            <a:off x="838200" y="320040"/>
            <a:ext cx="10515600" cy="822960"/>
          </a:xfrm>
        </p:spPr>
        <p:txBody>
          <a:bodyPr>
            <a:normAutofit/>
          </a:bodyPr>
          <a:lstStyle>
            <a:lvl1pPr>
              <a:defRPr sz="3600">
                <a:solidFill>
                  <a:schemeClr val="bg1"/>
                </a:solidFill>
              </a:defRPr>
            </a:lvl1pPr>
          </a:lstStyle>
          <a:p>
            <a:r>
              <a:rPr lang="en-US"/>
              <a:t>Click to edit Master title style</a:t>
            </a:r>
          </a:p>
        </p:txBody>
      </p:sp>
      <p:sp>
        <p:nvSpPr>
          <p:cNvPr id="2" name="Date Placeholder 3">
            <a:extLst>
              <a:ext uri="{FF2B5EF4-FFF2-40B4-BE49-F238E27FC236}">
                <a16:creationId xmlns:a16="http://schemas.microsoft.com/office/drawing/2014/main" id="{CE6A9088-181F-4025-E381-1709396711C1}"/>
              </a:ext>
            </a:extLst>
          </p:cNvPr>
          <p:cNvSpPr>
            <a:spLocks noGrp="1"/>
          </p:cNvSpPr>
          <p:nvPr>
            <p:ph type="dt" sz="half" idx="10"/>
          </p:nvPr>
        </p:nvSpPr>
        <p:spPr>
          <a:xfrm>
            <a:off x="9818001" y="6219824"/>
            <a:ext cx="1097280" cy="457200"/>
          </a:xfrm>
          <a:prstGeom prst="rect">
            <a:avLst/>
          </a:prstGeom>
        </p:spPr>
        <p:txBody>
          <a:bodyPr anchor="ctr"/>
          <a:lstStyle>
            <a:lvl1pPr algn="r">
              <a:defRPr sz="1400">
                <a:latin typeface="+mj-lt"/>
              </a:defRPr>
            </a:lvl1pPr>
          </a:lstStyle>
          <a:p>
            <a:fld id="{0E2D25B4-7B1A-4A6B-8D8F-42FBAD466B6C}" type="datetime1">
              <a:rPr lang="en-US" smtClean="0"/>
              <a:t>12/9/2025</a:t>
            </a:fld>
            <a:endParaRPr lang="en-US"/>
          </a:p>
        </p:txBody>
      </p:sp>
      <p:sp>
        <p:nvSpPr>
          <p:cNvPr id="3" name="Footer Placeholder 4">
            <a:extLst>
              <a:ext uri="{FF2B5EF4-FFF2-40B4-BE49-F238E27FC236}">
                <a16:creationId xmlns:a16="http://schemas.microsoft.com/office/drawing/2014/main" id="{3341784C-F2C3-B6C4-B01B-B054B764CF25}"/>
              </a:ext>
            </a:extLst>
          </p:cNvPr>
          <p:cNvSpPr>
            <a:spLocks noGrp="1"/>
          </p:cNvSpPr>
          <p:nvPr>
            <p:ph type="ftr" sz="quarter" idx="3"/>
          </p:nvPr>
        </p:nvSpPr>
        <p:spPr>
          <a:xfrm>
            <a:off x="8720721" y="6219824"/>
            <a:ext cx="1097280" cy="457200"/>
          </a:xfrm>
          <a:prstGeom prst="rect">
            <a:avLst/>
          </a:prstGeom>
        </p:spPr>
        <p:txBody>
          <a:bodyPr anchor="ctr"/>
          <a:lstStyle>
            <a:lvl1pPr algn="l">
              <a:defRPr sz="1400">
                <a:latin typeface="+mj-lt"/>
              </a:defRPr>
            </a:lvl1pPr>
          </a:lstStyle>
          <a:p>
            <a:endParaRPr lang="en-US"/>
          </a:p>
        </p:txBody>
      </p:sp>
      <p:sp>
        <p:nvSpPr>
          <p:cNvPr id="5" name="Slide Number Placeholder 5">
            <a:extLst>
              <a:ext uri="{FF2B5EF4-FFF2-40B4-BE49-F238E27FC236}">
                <a16:creationId xmlns:a16="http://schemas.microsoft.com/office/drawing/2014/main" id="{38A1D22B-2A70-E572-2010-59C5B3874CC2}"/>
              </a:ext>
            </a:extLst>
          </p:cNvPr>
          <p:cNvSpPr>
            <a:spLocks noGrp="1"/>
          </p:cNvSpPr>
          <p:nvPr>
            <p:ph type="sldNum" sz="quarter" idx="11"/>
          </p:nvPr>
        </p:nvSpPr>
        <p:spPr>
          <a:xfrm>
            <a:off x="10915281" y="6219824"/>
            <a:ext cx="1097280" cy="457200"/>
          </a:xfrm>
          <a:prstGeom prst="rect">
            <a:avLst/>
          </a:prstGeom>
        </p:spPr>
        <p:txBody>
          <a:bodyPr anchor="ctr"/>
          <a:lstStyle>
            <a:lvl1pPr algn="r">
              <a:defRPr sz="14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40267987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lumn - Subheadings">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AD58D79-0575-5E4E-BFFA-85A9F50CE7BE}"/>
              </a:ext>
            </a:extLst>
          </p:cNvPr>
          <p:cNvGrpSpPr/>
          <p:nvPr/>
        </p:nvGrpSpPr>
        <p:grpSpPr>
          <a:xfrm>
            <a:off x="0" y="0"/>
            <a:ext cx="12192000" cy="1463040"/>
            <a:chOff x="0" y="0"/>
            <a:chExt cx="12192000" cy="1646237"/>
          </a:xfrm>
        </p:grpSpPr>
        <p:sp>
          <p:nvSpPr>
            <p:cNvPr id="15" name="Rectangle 14">
              <a:extLst>
                <a:ext uri="{FF2B5EF4-FFF2-40B4-BE49-F238E27FC236}">
                  <a16:creationId xmlns:a16="http://schemas.microsoft.com/office/drawing/2014/main" id="{3CD7BD53-88EF-370D-6873-943E074681A1}"/>
                </a:ext>
              </a:extLst>
            </p:cNvPr>
            <p:cNvSpPr/>
            <p:nvPr userDrawn="1"/>
          </p:nvSpPr>
          <p:spPr>
            <a:xfrm>
              <a:off x="0" y="0"/>
              <a:ext cx="12192000" cy="16462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Graphic 15">
              <a:extLst>
                <a:ext uri="{FF2B5EF4-FFF2-40B4-BE49-F238E27FC236}">
                  <a16:creationId xmlns:a16="http://schemas.microsoft.com/office/drawing/2014/main" id="{9E8A80C5-1AE7-1781-4F3C-9A57EA542EB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2735" b="63763"/>
            <a:stretch/>
          </p:blipFill>
          <p:spPr>
            <a:xfrm>
              <a:off x="217714" y="0"/>
              <a:ext cx="2896469" cy="1646237"/>
            </a:xfrm>
            <a:prstGeom prst="rect">
              <a:avLst/>
            </a:prstGeom>
          </p:spPr>
        </p:pic>
      </p:grpSp>
      <p:sp>
        <p:nvSpPr>
          <p:cNvPr id="3" name="Text Placeholder 2"/>
          <p:cNvSpPr>
            <a:spLocks noGrp="1"/>
          </p:cNvSpPr>
          <p:nvPr>
            <p:ph type="body" idx="1"/>
          </p:nvPr>
        </p:nvSpPr>
        <p:spPr>
          <a:xfrm>
            <a:off x="839788" y="1681163"/>
            <a:ext cx="5157787" cy="548640"/>
          </a:xfrm>
        </p:spPr>
        <p:txBody>
          <a:bodyPr anchor="t"/>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p:cNvSpPr>
            <a:spLocks noGrp="1"/>
          </p:cNvSpPr>
          <p:nvPr>
            <p:ph sz="half" idx="2"/>
          </p:nvPr>
        </p:nvSpPr>
        <p:spPr>
          <a:xfrm>
            <a:off x="839788" y="2229803"/>
            <a:ext cx="5157787" cy="3959860"/>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548640"/>
          </a:xfrm>
        </p:spPr>
        <p:txBody>
          <a:bodyPr anchor="t"/>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6" name="Content Placeholder 5"/>
          <p:cNvSpPr>
            <a:spLocks noGrp="1"/>
          </p:cNvSpPr>
          <p:nvPr>
            <p:ph sz="quarter" idx="4"/>
          </p:nvPr>
        </p:nvSpPr>
        <p:spPr>
          <a:xfrm>
            <a:off x="6172200" y="2229803"/>
            <a:ext cx="5183188" cy="3959860"/>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20E6C568-EE24-3DF7-D1A8-4C9D3DB948A2}"/>
              </a:ext>
            </a:extLst>
          </p:cNvPr>
          <p:cNvSpPr>
            <a:spLocks noGrp="1"/>
          </p:cNvSpPr>
          <p:nvPr>
            <p:ph type="title"/>
          </p:nvPr>
        </p:nvSpPr>
        <p:spPr>
          <a:xfrm>
            <a:off x="838200" y="320040"/>
            <a:ext cx="10515600" cy="822960"/>
          </a:xfrm>
        </p:spPr>
        <p:txBody>
          <a:bodyPr>
            <a:normAutofit/>
          </a:bodyPr>
          <a:lstStyle>
            <a:lvl1pPr>
              <a:defRPr sz="3600">
                <a:solidFill>
                  <a:schemeClr val="bg1"/>
                </a:solidFill>
              </a:defRPr>
            </a:lvl1pPr>
          </a:lstStyle>
          <a:p>
            <a:r>
              <a:rPr lang="en-US"/>
              <a:t>Click to edit Master title style</a:t>
            </a:r>
          </a:p>
        </p:txBody>
      </p:sp>
      <p:sp>
        <p:nvSpPr>
          <p:cNvPr id="2" name="Date Placeholder 3">
            <a:extLst>
              <a:ext uri="{FF2B5EF4-FFF2-40B4-BE49-F238E27FC236}">
                <a16:creationId xmlns:a16="http://schemas.microsoft.com/office/drawing/2014/main" id="{91B160A2-AC21-5E2E-7BE1-C6B9ED2C9242}"/>
              </a:ext>
            </a:extLst>
          </p:cNvPr>
          <p:cNvSpPr>
            <a:spLocks noGrp="1"/>
          </p:cNvSpPr>
          <p:nvPr>
            <p:ph type="dt" sz="half" idx="10"/>
          </p:nvPr>
        </p:nvSpPr>
        <p:spPr>
          <a:xfrm>
            <a:off x="9818001" y="6219824"/>
            <a:ext cx="1097280" cy="457200"/>
          </a:xfrm>
          <a:prstGeom prst="rect">
            <a:avLst/>
          </a:prstGeom>
        </p:spPr>
        <p:txBody>
          <a:bodyPr anchor="ctr"/>
          <a:lstStyle>
            <a:lvl1pPr algn="r">
              <a:defRPr sz="1400">
                <a:latin typeface="+mj-lt"/>
              </a:defRPr>
            </a:lvl1pPr>
          </a:lstStyle>
          <a:p>
            <a:fld id="{C9B67BFD-1F8E-463B-B585-92C917F87DA4}" type="datetime1">
              <a:rPr lang="en-US" smtClean="0"/>
              <a:t>12/9/2025</a:t>
            </a:fld>
            <a:endParaRPr lang="en-US"/>
          </a:p>
        </p:txBody>
      </p:sp>
      <p:sp>
        <p:nvSpPr>
          <p:cNvPr id="10" name="Footer Placeholder 4">
            <a:extLst>
              <a:ext uri="{FF2B5EF4-FFF2-40B4-BE49-F238E27FC236}">
                <a16:creationId xmlns:a16="http://schemas.microsoft.com/office/drawing/2014/main" id="{EF7DEBC7-E417-6020-5923-2C5DDD12D90F}"/>
              </a:ext>
            </a:extLst>
          </p:cNvPr>
          <p:cNvSpPr>
            <a:spLocks noGrp="1"/>
          </p:cNvSpPr>
          <p:nvPr>
            <p:ph type="ftr" sz="quarter" idx="11"/>
          </p:nvPr>
        </p:nvSpPr>
        <p:spPr>
          <a:xfrm>
            <a:off x="8720721" y="6219824"/>
            <a:ext cx="1097280" cy="457200"/>
          </a:xfrm>
          <a:prstGeom prst="rect">
            <a:avLst/>
          </a:prstGeom>
        </p:spPr>
        <p:txBody>
          <a:bodyPr anchor="ctr"/>
          <a:lstStyle>
            <a:lvl1pPr algn="l">
              <a:defRPr sz="1400">
                <a:latin typeface="+mj-lt"/>
              </a:defRPr>
            </a:lvl1pPr>
          </a:lstStyle>
          <a:p>
            <a:endParaRPr lang="en-US"/>
          </a:p>
        </p:txBody>
      </p:sp>
      <p:sp>
        <p:nvSpPr>
          <p:cNvPr id="11" name="Slide Number Placeholder 5">
            <a:extLst>
              <a:ext uri="{FF2B5EF4-FFF2-40B4-BE49-F238E27FC236}">
                <a16:creationId xmlns:a16="http://schemas.microsoft.com/office/drawing/2014/main" id="{1FE26739-2B88-2FF2-6E1B-51A9A21AF72F}"/>
              </a:ext>
            </a:extLst>
          </p:cNvPr>
          <p:cNvSpPr>
            <a:spLocks noGrp="1"/>
          </p:cNvSpPr>
          <p:nvPr>
            <p:ph type="sldNum" sz="quarter" idx="12"/>
          </p:nvPr>
        </p:nvSpPr>
        <p:spPr>
          <a:xfrm>
            <a:off x="10915281" y="6219824"/>
            <a:ext cx="1097280" cy="457200"/>
          </a:xfrm>
          <a:prstGeom prst="rect">
            <a:avLst/>
          </a:prstGeom>
        </p:spPr>
        <p:txBody>
          <a:bodyPr anchor="ctr"/>
          <a:lstStyle>
            <a:lvl1pPr algn="r">
              <a:defRPr sz="14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2091732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 Subheadin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AD58D79-0575-5E4E-BFFA-85A9F50CE7BE}"/>
              </a:ext>
            </a:extLst>
          </p:cNvPr>
          <p:cNvGrpSpPr/>
          <p:nvPr/>
        </p:nvGrpSpPr>
        <p:grpSpPr>
          <a:xfrm>
            <a:off x="0" y="0"/>
            <a:ext cx="12192000" cy="1463040"/>
            <a:chOff x="0" y="0"/>
            <a:chExt cx="12192000" cy="1646237"/>
          </a:xfrm>
        </p:grpSpPr>
        <p:sp>
          <p:nvSpPr>
            <p:cNvPr id="15" name="Rectangle 14">
              <a:extLst>
                <a:ext uri="{FF2B5EF4-FFF2-40B4-BE49-F238E27FC236}">
                  <a16:creationId xmlns:a16="http://schemas.microsoft.com/office/drawing/2014/main" id="{3CD7BD53-88EF-370D-6873-943E074681A1}"/>
                </a:ext>
              </a:extLst>
            </p:cNvPr>
            <p:cNvSpPr/>
            <p:nvPr userDrawn="1"/>
          </p:nvSpPr>
          <p:spPr>
            <a:xfrm>
              <a:off x="0" y="0"/>
              <a:ext cx="12192000" cy="16462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Graphic 15">
              <a:extLst>
                <a:ext uri="{FF2B5EF4-FFF2-40B4-BE49-F238E27FC236}">
                  <a16:creationId xmlns:a16="http://schemas.microsoft.com/office/drawing/2014/main" id="{9E8A80C5-1AE7-1781-4F3C-9A57EA542EB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2735" b="63763"/>
            <a:stretch/>
          </p:blipFill>
          <p:spPr>
            <a:xfrm>
              <a:off x="217714" y="0"/>
              <a:ext cx="2896469" cy="1646237"/>
            </a:xfrm>
            <a:prstGeom prst="rect">
              <a:avLst/>
            </a:prstGeom>
          </p:spPr>
        </p:pic>
      </p:grpSp>
      <p:sp>
        <p:nvSpPr>
          <p:cNvPr id="3" name="Text Placeholder 2"/>
          <p:cNvSpPr>
            <a:spLocks noGrp="1"/>
          </p:cNvSpPr>
          <p:nvPr>
            <p:ph type="body" idx="1"/>
          </p:nvPr>
        </p:nvSpPr>
        <p:spPr>
          <a:xfrm>
            <a:off x="839788" y="1681163"/>
            <a:ext cx="10514012" cy="548640"/>
          </a:xfrm>
        </p:spPr>
        <p:txBody>
          <a:bodyPr anchor="t"/>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p:cNvSpPr>
            <a:spLocks noGrp="1"/>
          </p:cNvSpPr>
          <p:nvPr>
            <p:ph sz="half" idx="2"/>
          </p:nvPr>
        </p:nvSpPr>
        <p:spPr>
          <a:xfrm>
            <a:off x="839788" y="2229803"/>
            <a:ext cx="10514012" cy="3959860"/>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20E6C568-EE24-3DF7-D1A8-4C9D3DB948A2}"/>
              </a:ext>
            </a:extLst>
          </p:cNvPr>
          <p:cNvSpPr>
            <a:spLocks noGrp="1"/>
          </p:cNvSpPr>
          <p:nvPr>
            <p:ph type="title"/>
          </p:nvPr>
        </p:nvSpPr>
        <p:spPr>
          <a:xfrm>
            <a:off x="838200" y="320040"/>
            <a:ext cx="10515600" cy="822960"/>
          </a:xfrm>
        </p:spPr>
        <p:txBody>
          <a:bodyPr>
            <a:normAutofit/>
          </a:bodyPr>
          <a:lstStyle>
            <a:lvl1pPr>
              <a:defRPr sz="3600">
                <a:solidFill>
                  <a:schemeClr val="bg1"/>
                </a:solidFill>
              </a:defRPr>
            </a:lvl1pPr>
          </a:lstStyle>
          <a:p>
            <a:r>
              <a:rPr lang="en-US"/>
              <a:t>Click to edit Master title style</a:t>
            </a:r>
          </a:p>
        </p:txBody>
      </p:sp>
      <p:sp>
        <p:nvSpPr>
          <p:cNvPr id="2" name="Date Placeholder 3">
            <a:extLst>
              <a:ext uri="{FF2B5EF4-FFF2-40B4-BE49-F238E27FC236}">
                <a16:creationId xmlns:a16="http://schemas.microsoft.com/office/drawing/2014/main" id="{A592B653-8905-5C69-86A5-379E5511CB92}"/>
              </a:ext>
            </a:extLst>
          </p:cNvPr>
          <p:cNvSpPr>
            <a:spLocks noGrp="1"/>
          </p:cNvSpPr>
          <p:nvPr>
            <p:ph type="dt" sz="half" idx="10"/>
          </p:nvPr>
        </p:nvSpPr>
        <p:spPr>
          <a:xfrm>
            <a:off x="9818001" y="6219824"/>
            <a:ext cx="1097280" cy="457200"/>
          </a:xfrm>
          <a:prstGeom prst="rect">
            <a:avLst/>
          </a:prstGeom>
        </p:spPr>
        <p:txBody>
          <a:bodyPr anchor="ctr"/>
          <a:lstStyle>
            <a:lvl1pPr algn="r">
              <a:defRPr sz="1400">
                <a:latin typeface="+mj-lt"/>
              </a:defRPr>
            </a:lvl1pPr>
          </a:lstStyle>
          <a:p>
            <a:fld id="{EBE643CD-D909-4818-8B85-FF08F3819994}" type="datetime1">
              <a:rPr lang="en-US" smtClean="0"/>
              <a:t>12/9/2025</a:t>
            </a:fld>
            <a:endParaRPr lang="en-US"/>
          </a:p>
        </p:txBody>
      </p:sp>
      <p:sp>
        <p:nvSpPr>
          <p:cNvPr id="5" name="Footer Placeholder 4">
            <a:extLst>
              <a:ext uri="{FF2B5EF4-FFF2-40B4-BE49-F238E27FC236}">
                <a16:creationId xmlns:a16="http://schemas.microsoft.com/office/drawing/2014/main" id="{9B74BE37-CB8F-240F-4E47-F2A4E300FDDB}"/>
              </a:ext>
            </a:extLst>
          </p:cNvPr>
          <p:cNvSpPr>
            <a:spLocks noGrp="1"/>
          </p:cNvSpPr>
          <p:nvPr>
            <p:ph type="ftr" sz="quarter" idx="3"/>
          </p:nvPr>
        </p:nvSpPr>
        <p:spPr>
          <a:xfrm>
            <a:off x="8720721" y="6219824"/>
            <a:ext cx="1097280" cy="457200"/>
          </a:xfrm>
          <a:prstGeom prst="rect">
            <a:avLst/>
          </a:prstGeom>
        </p:spPr>
        <p:txBody>
          <a:bodyPr anchor="ctr"/>
          <a:lstStyle>
            <a:lvl1pPr algn="l">
              <a:defRPr sz="1400">
                <a:latin typeface="+mj-lt"/>
              </a:defRPr>
            </a:lvl1pPr>
          </a:lstStyle>
          <a:p>
            <a:endParaRPr lang="en-US"/>
          </a:p>
        </p:txBody>
      </p:sp>
      <p:sp>
        <p:nvSpPr>
          <p:cNvPr id="6" name="Slide Number Placeholder 5">
            <a:extLst>
              <a:ext uri="{FF2B5EF4-FFF2-40B4-BE49-F238E27FC236}">
                <a16:creationId xmlns:a16="http://schemas.microsoft.com/office/drawing/2014/main" id="{2168267E-EFB2-B598-73DF-74169E6525AE}"/>
              </a:ext>
            </a:extLst>
          </p:cNvPr>
          <p:cNvSpPr>
            <a:spLocks noGrp="1"/>
          </p:cNvSpPr>
          <p:nvPr>
            <p:ph type="sldNum" sz="quarter" idx="4"/>
          </p:nvPr>
        </p:nvSpPr>
        <p:spPr>
          <a:xfrm>
            <a:off x="10915281" y="6219824"/>
            <a:ext cx="1097280" cy="457200"/>
          </a:xfrm>
          <a:prstGeom prst="rect">
            <a:avLst/>
          </a:prstGeom>
        </p:spPr>
        <p:txBody>
          <a:bodyPr anchor="ctr"/>
          <a:lstStyle>
            <a:lvl1pPr algn="r">
              <a:defRPr sz="14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6583975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B28C3D87-A8FF-DC7E-E2F5-1277763FD515}"/>
              </a:ext>
            </a:extLst>
          </p:cNvPr>
          <p:cNvGrpSpPr/>
          <p:nvPr userDrawn="1"/>
        </p:nvGrpSpPr>
        <p:grpSpPr>
          <a:xfrm>
            <a:off x="0" y="0"/>
            <a:ext cx="12192000" cy="1463040"/>
            <a:chOff x="0" y="0"/>
            <a:chExt cx="12192000" cy="1646237"/>
          </a:xfrm>
        </p:grpSpPr>
        <p:sp>
          <p:nvSpPr>
            <p:cNvPr id="26" name="Rectangle 25">
              <a:extLst>
                <a:ext uri="{FF2B5EF4-FFF2-40B4-BE49-F238E27FC236}">
                  <a16:creationId xmlns:a16="http://schemas.microsoft.com/office/drawing/2014/main" id="{8806FF61-19C5-F1AA-386F-44901FD52AB2}"/>
                </a:ext>
              </a:extLst>
            </p:cNvPr>
            <p:cNvSpPr/>
            <p:nvPr userDrawn="1"/>
          </p:nvSpPr>
          <p:spPr>
            <a:xfrm>
              <a:off x="0" y="0"/>
              <a:ext cx="12192000" cy="16462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9" name="Graphic 28">
              <a:extLst>
                <a:ext uri="{FF2B5EF4-FFF2-40B4-BE49-F238E27FC236}">
                  <a16:creationId xmlns:a16="http://schemas.microsoft.com/office/drawing/2014/main" id="{08EB36AF-7A45-2000-C028-CBA4CF7A9F5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2735" b="63763"/>
            <a:stretch/>
          </p:blipFill>
          <p:spPr>
            <a:xfrm>
              <a:off x="217714" y="0"/>
              <a:ext cx="2896469" cy="1646237"/>
            </a:xfrm>
            <a:prstGeom prst="rect">
              <a:avLst/>
            </a:prstGeom>
          </p:spPr>
        </p:pic>
      </p:grpSp>
      <p:sp>
        <p:nvSpPr>
          <p:cNvPr id="2" name="Title 1"/>
          <p:cNvSpPr>
            <a:spLocks noGrp="1"/>
          </p:cNvSpPr>
          <p:nvPr>
            <p:ph type="title"/>
          </p:nvPr>
        </p:nvSpPr>
        <p:spPr>
          <a:xfrm>
            <a:off x="838200" y="320040"/>
            <a:ext cx="10515600" cy="822960"/>
          </a:xfrm>
        </p:spPr>
        <p:txBody>
          <a:bodyPr>
            <a:normAutofit/>
          </a:bodyPr>
          <a:lstStyle>
            <a:lvl1pPr>
              <a:defRPr sz="3600">
                <a:solidFill>
                  <a:schemeClr val="bg1"/>
                </a:solidFill>
              </a:defRPr>
            </a:lvl1pPr>
          </a:lstStyle>
          <a:p>
            <a:r>
              <a:rPr lang="en-US"/>
              <a:t>Click to edit Master title style</a:t>
            </a:r>
          </a:p>
        </p:txBody>
      </p:sp>
      <p:sp>
        <p:nvSpPr>
          <p:cNvPr id="3" name="Content Placeholder 2"/>
          <p:cNvSpPr>
            <a:spLocks noGrp="1"/>
          </p:cNvSpPr>
          <p:nvPr>
            <p:ph idx="1"/>
          </p:nvPr>
        </p:nvSpPr>
        <p:spPr>
          <a:xfrm>
            <a:off x="838200" y="1783080"/>
            <a:ext cx="10515600" cy="4393883"/>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B8E9E2C-0496-5219-155B-A6FD41B8FA9A}"/>
              </a:ext>
            </a:extLst>
          </p:cNvPr>
          <p:cNvSpPr>
            <a:spLocks noGrp="1"/>
          </p:cNvSpPr>
          <p:nvPr>
            <p:ph type="dt" sz="half" idx="2"/>
          </p:nvPr>
        </p:nvSpPr>
        <p:spPr>
          <a:xfrm>
            <a:off x="9818001" y="6219824"/>
            <a:ext cx="1097280" cy="457200"/>
          </a:xfrm>
          <a:prstGeom prst="rect">
            <a:avLst/>
          </a:prstGeom>
        </p:spPr>
        <p:txBody>
          <a:bodyPr anchor="ctr"/>
          <a:lstStyle>
            <a:lvl1pPr algn="r">
              <a:defRPr sz="1400">
                <a:latin typeface="+mj-lt"/>
              </a:defRPr>
            </a:lvl1pPr>
          </a:lstStyle>
          <a:p>
            <a:fld id="{A0F6120B-60DC-4E66-8FFA-9232970CBAA6}" type="datetime1">
              <a:rPr lang="en-US" smtClean="0"/>
              <a:t>12/9/2025</a:t>
            </a:fld>
            <a:endParaRPr lang="en-US"/>
          </a:p>
        </p:txBody>
      </p:sp>
      <p:sp>
        <p:nvSpPr>
          <p:cNvPr id="8" name="Footer Placeholder 4">
            <a:extLst>
              <a:ext uri="{FF2B5EF4-FFF2-40B4-BE49-F238E27FC236}">
                <a16:creationId xmlns:a16="http://schemas.microsoft.com/office/drawing/2014/main" id="{2283BC0A-121B-61EF-977C-97142FB1EF86}"/>
              </a:ext>
            </a:extLst>
          </p:cNvPr>
          <p:cNvSpPr>
            <a:spLocks noGrp="1"/>
          </p:cNvSpPr>
          <p:nvPr>
            <p:ph type="ftr" sz="quarter" idx="3"/>
          </p:nvPr>
        </p:nvSpPr>
        <p:spPr>
          <a:xfrm>
            <a:off x="8720721" y="6219824"/>
            <a:ext cx="1097280" cy="457200"/>
          </a:xfrm>
          <a:prstGeom prst="rect">
            <a:avLst/>
          </a:prstGeom>
        </p:spPr>
        <p:txBody>
          <a:bodyPr anchor="ctr"/>
          <a:lstStyle>
            <a:lvl1pPr algn="l">
              <a:defRPr sz="1400">
                <a:latin typeface="+mj-lt"/>
              </a:defRPr>
            </a:lvl1pPr>
          </a:lstStyle>
          <a:p>
            <a:endParaRPr lang="en-US"/>
          </a:p>
        </p:txBody>
      </p:sp>
      <p:sp>
        <p:nvSpPr>
          <p:cNvPr id="9" name="Slide Number Placeholder 5">
            <a:extLst>
              <a:ext uri="{FF2B5EF4-FFF2-40B4-BE49-F238E27FC236}">
                <a16:creationId xmlns:a16="http://schemas.microsoft.com/office/drawing/2014/main" id="{E04395C1-48A9-904A-AE8E-E785848B2985}"/>
              </a:ext>
            </a:extLst>
          </p:cNvPr>
          <p:cNvSpPr>
            <a:spLocks noGrp="1"/>
          </p:cNvSpPr>
          <p:nvPr>
            <p:ph type="sldNum" sz="quarter" idx="4"/>
          </p:nvPr>
        </p:nvSpPr>
        <p:spPr>
          <a:xfrm>
            <a:off x="10915281" y="6219824"/>
            <a:ext cx="1097280" cy="457200"/>
          </a:xfrm>
          <a:prstGeom prst="rect">
            <a:avLst/>
          </a:prstGeom>
        </p:spPr>
        <p:txBody>
          <a:bodyPr anchor="ctr"/>
          <a:lstStyle>
            <a:lvl1pPr algn="r">
              <a:defRPr sz="14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939845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8229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7CBE2D7E-B5F7-7506-36B5-956BCDEE178F}"/>
              </a:ext>
            </a:extLst>
          </p:cNvPr>
          <p:cNvSpPr>
            <a:spLocks noGrp="1"/>
          </p:cNvSpPr>
          <p:nvPr>
            <p:ph type="dt" sz="half" idx="2"/>
          </p:nvPr>
        </p:nvSpPr>
        <p:spPr>
          <a:xfrm>
            <a:off x="9818001" y="6219824"/>
            <a:ext cx="1097280" cy="457200"/>
          </a:xfrm>
          <a:prstGeom prst="rect">
            <a:avLst/>
          </a:prstGeom>
        </p:spPr>
        <p:txBody>
          <a:bodyPr anchor="ctr"/>
          <a:lstStyle>
            <a:lvl1pPr algn="r">
              <a:defRPr sz="1400">
                <a:latin typeface="+mj-lt"/>
              </a:defRPr>
            </a:lvl1pPr>
          </a:lstStyle>
          <a:p>
            <a:fld id="{6FD3489A-6634-4452-827F-5609598FE80A}" type="datetime1">
              <a:rPr lang="en-US" smtClean="0"/>
              <a:t>12/9/2025</a:t>
            </a:fld>
            <a:endParaRPr lang="en-US"/>
          </a:p>
        </p:txBody>
      </p:sp>
      <p:sp>
        <p:nvSpPr>
          <p:cNvPr id="9" name="Footer Placeholder 4">
            <a:extLst>
              <a:ext uri="{FF2B5EF4-FFF2-40B4-BE49-F238E27FC236}">
                <a16:creationId xmlns:a16="http://schemas.microsoft.com/office/drawing/2014/main" id="{EF57B99C-8B73-6462-D36C-D4829C9E7088}"/>
              </a:ext>
            </a:extLst>
          </p:cNvPr>
          <p:cNvSpPr>
            <a:spLocks noGrp="1"/>
          </p:cNvSpPr>
          <p:nvPr>
            <p:ph type="ftr" sz="quarter" idx="3"/>
          </p:nvPr>
        </p:nvSpPr>
        <p:spPr>
          <a:xfrm>
            <a:off x="8720721" y="6219824"/>
            <a:ext cx="1097280" cy="457200"/>
          </a:xfrm>
          <a:prstGeom prst="rect">
            <a:avLst/>
          </a:prstGeom>
        </p:spPr>
        <p:txBody>
          <a:bodyPr anchor="ctr"/>
          <a:lstStyle>
            <a:lvl1pPr algn="l">
              <a:defRPr sz="1400">
                <a:latin typeface="+mj-lt"/>
              </a:defRPr>
            </a:lvl1pPr>
          </a:lstStyle>
          <a:p>
            <a:endParaRPr lang="en-US"/>
          </a:p>
        </p:txBody>
      </p:sp>
      <p:sp>
        <p:nvSpPr>
          <p:cNvPr id="10" name="Slide Number Placeholder 5">
            <a:extLst>
              <a:ext uri="{FF2B5EF4-FFF2-40B4-BE49-F238E27FC236}">
                <a16:creationId xmlns:a16="http://schemas.microsoft.com/office/drawing/2014/main" id="{17B84249-B7A8-F7C9-D8DE-3E0FDC1F369C}"/>
              </a:ext>
            </a:extLst>
          </p:cNvPr>
          <p:cNvSpPr>
            <a:spLocks noGrp="1"/>
          </p:cNvSpPr>
          <p:nvPr>
            <p:ph type="sldNum" sz="quarter" idx="4"/>
          </p:nvPr>
        </p:nvSpPr>
        <p:spPr>
          <a:xfrm>
            <a:off x="10915281" y="6219824"/>
            <a:ext cx="1097280" cy="457200"/>
          </a:xfrm>
          <a:prstGeom prst="rect">
            <a:avLst/>
          </a:prstGeom>
        </p:spPr>
        <p:txBody>
          <a:bodyPr anchor="ctr"/>
          <a:lstStyle>
            <a:lvl1pPr algn="r">
              <a:defRPr sz="1400">
                <a:latin typeface="+mj-lt"/>
              </a:defRPr>
            </a:lvl1pPr>
          </a:lstStyle>
          <a:p>
            <a:fld id="{48F63A3B-78C7-47BE-AE5E-E10140E04643}" type="slidenum">
              <a:rPr lang="en-US" smtClean="0"/>
              <a:pPr/>
              <a:t>‹#›</a:t>
            </a:fld>
            <a:endParaRPr lang="en-US"/>
          </a:p>
        </p:txBody>
      </p:sp>
      <p:pic>
        <p:nvPicPr>
          <p:cNvPr id="15" name="Picture 14">
            <a:extLst>
              <a:ext uri="{FF2B5EF4-FFF2-40B4-BE49-F238E27FC236}">
                <a16:creationId xmlns:a16="http://schemas.microsoft.com/office/drawing/2014/main" id="{F245EA2A-801A-0D7A-4532-B1235EF51D67}"/>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79439" y="6219824"/>
            <a:ext cx="457200" cy="457200"/>
          </a:xfrm>
          <a:prstGeom prst="rect">
            <a:avLst/>
          </a:prstGeom>
        </p:spPr>
      </p:pic>
      <p:sp>
        <p:nvSpPr>
          <p:cNvPr id="16" name="TextBox 15">
            <a:extLst>
              <a:ext uri="{FF2B5EF4-FFF2-40B4-BE49-F238E27FC236}">
                <a16:creationId xmlns:a16="http://schemas.microsoft.com/office/drawing/2014/main" id="{CEECA2DC-0739-1B2A-2455-51B5B1E2D289}"/>
              </a:ext>
            </a:extLst>
          </p:cNvPr>
          <p:cNvSpPr txBox="1"/>
          <p:nvPr userDrawn="1"/>
        </p:nvSpPr>
        <p:spPr>
          <a:xfrm>
            <a:off x="636639" y="6186814"/>
            <a:ext cx="7955280" cy="523220"/>
          </a:xfrm>
          <a:prstGeom prst="rect">
            <a:avLst/>
          </a:prstGeom>
          <a:noFill/>
        </p:spPr>
        <p:txBody>
          <a:bodyPr wrap="square" rtlCol="0" anchor="ctr">
            <a:spAutoFit/>
          </a:bodyPr>
          <a:lstStyle/>
          <a:p>
            <a:r>
              <a:rPr lang="en-US" sz="1400">
                <a:solidFill>
                  <a:schemeClr val="accent1"/>
                </a:solidFill>
                <a:latin typeface="+mj-lt"/>
              </a:rPr>
              <a:t>City of South Bend</a:t>
            </a:r>
          </a:p>
          <a:p>
            <a:r>
              <a:rPr lang="en-US" sz="1400" i="1">
                <a:solidFill>
                  <a:schemeClr val="accent1"/>
                </a:solidFill>
                <a:latin typeface="+mj-lt"/>
              </a:rPr>
              <a:t>Indiana</a:t>
            </a:r>
          </a:p>
        </p:txBody>
      </p:sp>
    </p:spTree>
    <p:extLst>
      <p:ext uri="{BB962C8B-B14F-4D97-AF65-F5344CB8AC3E}">
        <p14:creationId xmlns:p14="http://schemas.microsoft.com/office/powerpoint/2010/main" val="2809270514"/>
      </p:ext>
    </p:extLst>
  </p:cSld>
  <p:clrMap bg1="lt1" tx1="dk1" bg2="lt2" tx2="dk2" accent1="accent1" accent2="accent2" accent3="accent3" accent4="accent4" accent5="accent5" accent6="accent6" hlink="hlink" folHlink="folHlink"/>
  <p:sldLayoutIdLst>
    <p:sldLayoutId id="2147483775" r:id="rId1"/>
    <p:sldLayoutId id="2147483756" r:id="rId2"/>
    <p:sldLayoutId id="2147483774" r:id="rId3"/>
    <p:sldLayoutId id="2147483777" r:id="rId4"/>
    <p:sldLayoutId id="2147483773" r:id="rId5"/>
    <p:sldLayoutId id="2147483776" r:id="rId6"/>
    <p:sldLayoutId id="2147483778" r:id="rId7"/>
    <p:sldLayoutId id="2147483779" r:id="rId8"/>
    <p:sldLayoutId id="2147483767" r:id="rId9"/>
  </p:sldLayoutIdLst>
  <p:hf sldNum="0" hdr="0" ft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9F5B7-7F10-AABC-693A-EA618CAA371F}"/>
              </a:ext>
            </a:extLst>
          </p:cNvPr>
          <p:cNvSpPr>
            <a:spLocks noGrp="1"/>
          </p:cNvSpPr>
          <p:nvPr>
            <p:ph type="title"/>
          </p:nvPr>
        </p:nvSpPr>
        <p:spPr>
          <a:xfrm>
            <a:off x="432262" y="1168812"/>
            <a:ext cx="3368843" cy="4291780"/>
          </a:xfrm>
        </p:spPr>
        <p:txBody>
          <a:bodyPr anchor="ctr">
            <a:noAutofit/>
          </a:bodyPr>
          <a:lstStyle/>
          <a:p>
            <a:pPr algn="ctr"/>
            <a:r>
              <a:rPr lang="en-US" sz="4000"/>
              <a:t>City of South Bend </a:t>
            </a:r>
            <a:br>
              <a:rPr lang="en-US" sz="4000"/>
            </a:br>
            <a:br>
              <a:rPr lang="en-US" sz="4000"/>
            </a:br>
            <a:r>
              <a:rPr lang="en-US" sz="4000"/>
              <a:t>Office of Diversity &amp; Inclusion</a:t>
            </a:r>
          </a:p>
        </p:txBody>
      </p:sp>
      <p:sp>
        <p:nvSpPr>
          <p:cNvPr id="3" name="Subtitle 2">
            <a:extLst>
              <a:ext uri="{FF2B5EF4-FFF2-40B4-BE49-F238E27FC236}">
                <a16:creationId xmlns:a16="http://schemas.microsoft.com/office/drawing/2014/main" id="{54E91858-7549-D3DB-E33C-7496F6AE3747}"/>
              </a:ext>
            </a:extLst>
          </p:cNvPr>
          <p:cNvSpPr>
            <a:spLocks noGrp="1"/>
          </p:cNvSpPr>
          <p:nvPr>
            <p:ph idx="1"/>
          </p:nvPr>
        </p:nvSpPr>
        <p:spPr>
          <a:xfrm>
            <a:off x="4684296" y="457203"/>
            <a:ext cx="6901608" cy="5714999"/>
          </a:xfrm>
        </p:spPr>
        <p:txBody>
          <a:bodyPr vert="horz" lIns="91440" tIns="45720" rIns="91440" bIns="45720" rtlCol="0" anchor="t">
            <a:normAutofit/>
          </a:bodyPr>
          <a:lstStyle/>
          <a:p>
            <a:endParaRPr lang="en-US" dirty="0"/>
          </a:p>
          <a:p>
            <a:pPr marL="0" indent="0" algn="ctr">
              <a:buNone/>
            </a:pPr>
            <a:r>
              <a:rPr lang="en-US" sz="4000" dirty="0">
                <a:latin typeface="+mj-lt"/>
                <a:cs typeface="Segoe UI"/>
              </a:rPr>
              <a:t>2024 2025 Annual Report </a:t>
            </a:r>
          </a:p>
        </p:txBody>
      </p:sp>
      <p:pic>
        <p:nvPicPr>
          <p:cNvPr id="5" name="Picture 4" descr="A logo with text and symbols&#10;&#10;Description automatically generated">
            <a:extLst>
              <a:ext uri="{FF2B5EF4-FFF2-40B4-BE49-F238E27FC236}">
                <a16:creationId xmlns:a16="http://schemas.microsoft.com/office/drawing/2014/main" id="{0DFDA529-8099-65A2-2BB3-C6E879E431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0678" y="2160214"/>
            <a:ext cx="3368844" cy="3368844"/>
          </a:xfrm>
          <a:prstGeom prst="rect">
            <a:avLst/>
          </a:prstGeom>
          <a:noFill/>
        </p:spPr>
      </p:pic>
      <p:cxnSp>
        <p:nvCxnSpPr>
          <p:cNvPr id="6" name="Straight Connector 5">
            <a:extLst>
              <a:ext uri="{FF2B5EF4-FFF2-40B4-BE49-F238E27FC236}">
                <a16:creationId xmlns:a16="http://schemas.microsoft.com/office/drawing/2014/main" id="{C392AA93-4844-5A72-13DB-E6F5B4C89B75}"/>
              </a:ext>
            </a:extLst>
          </p:cNvPr>
          <p:cNvCxnSpPr>
            <a:cxnSpLocks/>
          </p:cNvCxnSpPr>
          <p:nvPr/>
        </p:nvCxnSpPr>
        <p:spPr>
          <a:xfrm>
            <a:off x="4617720" y="1024128"/>
            <a:ext cx="1901952" cy="521208"/>
          </a:xfrm>
          <a:prstGeom prst="line">
            <a:avLst/>
          </a:prstGeom>
        </p:spPr>
        <p:style>
          <a:lnRef idx="1">
            <a:schemeClr val="accent3"/>
          </a:lnRef>
          <a:fillRef idx="0">
            <a:schemeClr val="accent3"/>
          </a:fillRef>
          <a:effectRef idx="0">
            <a:schemeClr val="accent3"/>
          </a:effectRef>
          <a:fontRef idx="minor">
            <a:schemeClr val="tx1"/>
          </a:fontRef>
        </p:style>
      </p:cxnSp>
      <p:sp>
        <p:nvSpPr>
          <p:cNvPr id="10" name="TextBox 9">
            <a:extLst>
              <a:ext uri="{FF2B5EF4-FFF2-40B4-BE49-F238E27FC236}">
                <a16:creationId xmlns:a16="http://schemas.microsoft.com/office/drawing/2014/main" id="{BCC630DC-EE8F-5C5D-DE09-B09EDE262913}"/>
              </a:ext>
            </a:extLst>
          </p:cNvPr>
          <p:cNvSpPr txBox="1"/>
          <p:nvPr/>
        </p:nvSpPr>
        <p:spPr>
          <a:xfrm>
            <a:off x="6949440" y="457203"/>
            <a:ext cx="2795958" cy="369332"/>
          </a:xfrm>
          <a:prstGeom prst="rect">
            <a:avLst/>
          </a:prstGeom>
          <a:noFill/>
        </p:spPr>
        <p:txBody>
          <a:bodyPr wrap="none" rtlCol="0">
            <a:spAutoFit/>
          </a:bodyPr>
          <a:lstStyle/>
          <a:p>
            <a:r>
              <a:rPr lang="en-US" dirty="0">
                <a:solidFill>
                  <a:srgbClr val="FF0000"/>
                </a:solidFill>
              </a:rPr>
              <a:t>Title page stays the same </a:t>
            </a:r>
          </a:p>
        </p:txBody>
      </p:sp>
    </p:spTree>
    <p:extLst>
      <p:ext uri="{BB962C8B-B14F-4D97-AF65-F5344CB8AC3E}">
        <p14:creationId xmlns:p14="http://schemas.microsoft.com/office/powerpoint/2010/main" val="857388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13FF0C8-B8EA-955E-055F-074A3F8DD617}"/>
              </a:ext>
            </a:extLst>
          </p:cNvPr>
          <p:cNvSpPr txBox="1"/>
          <p:nvPr/>
        </p:nvSpPr>
        <p:spPr>
          <a:xfrm>
            <a:off x="615366" y="1602631"/>
            <a:ext cx="6208035" cy="4154984"/>
          </a:xfrm>
          <a:prstGeom prst="rect">
            <a:avLst/>
          </a:prstGeom>
          <a:noFill/>
        </p:spPr>
        <p:txBody>
          <a:bodyPr wrap="square" lIns="91440" tIns="45720" rIns="91440" bIns="45720" anchor="t">
            <a:spAutoFit/>
          </a:bodyPr>
          <a:lstStyle/>
          <a:p>
            <a:pPr>
              <a:tabLst>
                <a:tab pos="457200" algn="l"/>
              </a:tabLst>
            </a:pPr>
            <a:r>
              <a:rPr lang="en-US" sz="2400" b="1" kern="100">
                <a:latin typeface="Aptos"/>
                <a:ea typeface="Aptos" panose="020B0004020202020204" pitchFamily="34" charset="0"/>
                <a:cs typeface="Times New Roman"/>
              </a:rPr>
              <a:t>Program</a:t>
            </a:r>
            <a:r>
              <a:rPr lang="en-US" sz="2400" b="1" kern="100">
                <a:effectLst/>
                <a:latin typeface="Aptos"/>
                <a:ea typeface="Aptos" panose="020B0004020202020204" pitchFamily="34" charset="0"/>
                <a:cs typeface="Times New Roman"/>
              </a:rPr>
              <a:t> Reach:</a:t>
            </a:r>
            <a:r>
              <a:rPr lang="en-US" sz="2400" kern="100">
                <a:effectLst/>
                <a:latin typeface="Aptos"/>
                <a:ea typeface="Aptos" panose="020B0004020202020204" pitchFamily="34" charset="0"/>
                <a:cs typeface="Times New Roman"/>
              </a:rPr>
              <a:t> </a:t>
            </a:r>
            <a:endParaRPr lang="en-US" sz="2400" kern="100">
              <a:latin typeface="Aptos"/>
              <a:ea typeface="Aptos" panose="020B0004020202020204" pitchFamily="34" charset="0"/>
              <a:cs typeface="Times New Roman"/>
            </a:endParaRPr>
          </a:p>
          <a:p>
            <a:pPr marL="800100" lvl="1" indent="-342900">
              <a:buFont typeface="Courier New"/>
              <a:buChar char="o"/>
              <a:tabLst>
                <a:tab pos="457200" algn="l"/>
              </a:tabLst>
            </a:pPr>
            <a:r>
              <a:rPr lang="en-US" sz="2400" kern="100">
                <a:effectLst/>
                <a:latin typeface="Aptos"/>
                <a:ea typeface="Aptos" panose="020B0004020202020204" pitchFamily="34" charset="0"/>
                <a:cs typeface="Times New Roman"/>
              </a:rPr>
              <a:t>Served 75 </a:t>
            </a:r>
            <a:r>
              <a:rPr lang="en-US" sz="2400" kern="100">
                <a:latin typeface="Aptos"/>
                <a:ea typeface="Aptos" panose="020B0004020202020204" pitchFamily="34" charset="0"/>
                <a:cs typeface="Times New Roman"/>
              </a:rPr>
              <a:t>participants</a:t>
            </a:r>
          </a:p>
          <a:p>
            <a:pPr marR="0" lvl="0">
              <a:buSzPts val="1000"/>
              <a:tabLst>
                <a:tab pos="457200" algn="l"/>
              </a:tabLst>
            </a:pPr>
            <a:r>
              <a:rPr lang="en-US" sz="2400" b="1" kern="100">
                <a:latin typeface="Aptos"/>
                <a:ea typeface="Aptos" panose="020B0004020202020204" pitchFamily="34" charset="0"/>
                <a:cs typeface="Times New Roman"/>
              </a:rPr>
              <a:t>Participant</a:t>
            </a:r>
            <a:r>
              <a:rPr lang="en-US" sz="2400" b="1" kern="100">
                <a:effectLst/>
                <a:latin typeface="Aptos"/>
                <a:ea typeface="Aptos" panose="020B0004020202020204" pitchFamily="34" charset="0"/>
                <a:cs typeface="Times New Roman"/>
              </a:rPr>
              <a:t> Demographics:</a:t>
            </a:r>
            <a:r>
              <a:rPr lang="en-US" sz="2400" kern="100">
                <a:effectLst/>
                <a:latin typeface="Aptos"/>
                <a:ea typeface="Aptos" panose="020B0004020202020204" pitchFamily="34" charset="0"/>
                <a:cs typeface="Times New Roman"/>
              </a:rPr>
              <a:t> </a:t>
            </a:r>
            <a:endParaRPr lang="en-US">
              <a:ea typeface="Lato"/>
              <a:cs typeface="Lato"/>
            </a:endParaRPr>
          </a:p>
          <a:p>
            <a:pPr marL="742950" marR="0" lvl="1" indent="-285750">
              <a:buSzPts val="1000"/>
              <a:buFont typeface="Courier New" panose="02070309020205020404" pitchFamily="49" charset="0"/>
              <a:buChar char="o"/>
              <a:tabLst>
                <a:tab pos="914400" algn="l"/>
              </a:tabLst>
            </a:pPr>
            <a:r>
              <a:rPr lang="en-US" sz="2400" kern="100">
                <a:effectLst/>
                <a:latin typeface="Aptos"/>
                <a:ea typeface="Aptos" panose="020B0004020202020204" pitchFamily="34" charset="0"/>
                <a:cs typeface="Times New Roman"/>
              </a:rPr>
              <a:t>Over 90% minority representation</a:t>
            </a:r>
          </a:p>
          <a:p>
            <a:pPr marL="742950" marR="0" lvl="1" indent="-285750">
              <a:buSzPts val="1000"/>
              <a:buFont typeface="Courier New" panose="02070309020205020404" pitchFamily="49" charset="0"/>
              <a:buChar char="o"/>
              <a:tabLst>
                <a:tab pos="914400" algn="l"/>
              </a:tabLst>
            </a:pPr>
            <a:r>
              <a:rPr lang="en-US" sz="2400" kern="100">
                <a:effectLst/>
                <a:latin typeface="Aptos"/>
                <a:ea typeface="Aptos" panose="020B0004020202020204" pitchFamily="34" charset="0"/>
                <a:cs typeface="Times New Roman"/>
              </a:rPr>
              <a:t>50% women representation</a:t>
            </a:r>
          </a:p>
          <a:p>
            <a:pPr marR="0" lvl="0">
              <a:buSzPts val="1000"/>
              <a:tabLst>
                <a:tab pos="457200" algn="l"/>
              </a:tabLst>
            </a:pPr>
            <a:r>
              <a:rPr lang="en-US" sz="2400" b="1" kern="100">
                <a:effectLst/>
                <a:latin typeface="Aptos"/>
                <a:ea typeface="Aptos" panose="020B0004020202020204" pitchFamily="34" charset="0"/>
                <a:cs typeface="Times New Roman"/>
              </a:rPr>
              <a:t>Service Delivery:</a:t>
            </a:r>
            <a:r>
              <a:rPr lang="en-US" sz="2400" kern="100">
                <a:effectLst/>
                <a:latin typeface="Aptos"/>
                <a:ea typeface="Aptos" panose="020B0004020202020204" pitchFamily="34" charset="0"/>
                <a:cs typeface="Times New Roman"/>
              </a:rPr>
              <a:t> </a:t>
            </a:r>
          </a:p>
          <a:p>
            <a:pPr marL="742950" marR="0" lvl="1" indent="-285750">
              <a:buSzPts val="1000"/>
              <a:buFont typeface="Courier New" panose="02070309020205020404" pitchFamily="49" charset="0"/>
              <a:buChar char="o"/>
              <a:tabLst>
                <a:tab pos="914400" algn="l"/>
              </a:tabLst>
            </a:pPr>
            <a:r>
              <a:rPr lang="en-US" sz="2400" kern="100">
                <a:effectLst/>
                <a:latin typeface="Aptos"/>
                <a:ea typeface="Aptos" panose="020B0004020202020204" pitchFamily="34" charset="0"/>
                <a:cs typeface="Times New Roman"/>
              </a:rPr>
              <a:t>193 total coaching hours delivered</a:t>
            </a:r>
          </a:p>
          <a:p>
            <a:pPr marR="0">
              <a:buSzPts val="1000"/>
              <a:tabLst>
                <a:tab pos="914400" algn="l"/>
              </a:tabLst>
            </a:pPr>
            <a:r>
              <a:rPr lang="en-US" sz="2400" b="1" kern="100">
                <a:effectLst/>
                <a:latin typeface="Aptos"/>
                <a:ea typeface="Aptos" panose="020B0004020202020204" pitchFamily="34" charset="0"/>
                <a:cs typeface="Times New Roman"/>
              </a:rPr>
              <a:t>Professional Service Vouchers Distributed:</a:t>
            </a:r>
            <a:r>
              <a:rPr lang="en-US" sz="2400" kern="100">
                <a:effectLst/>
                <a:latin typeface="Aptos"/>
                <a:ea typeface="Aptos" panose="020B0004020202020204" pitchFamily="34" charset="0"/>
                <a:cs typeface="Times New Roman"/>
              </a:rPr>
              <a:t> </a:t>
            </a:r>
          </a:p>
          <a:p>
            <a:pPr marL="742950" marR="0" lvl="1" indent="-285750">
              <a:buSzPts val="1000"/>
              <a:buFont typeface="Courier New" panose="02070309020205020404" pitchFamily="49" charset="0"/>
              <a:buChar char="o"/>
              <a:tabLst>
                <a:tab pos="914400" algn="l"/>
              </a:tabLst>
            </a:pPr>
            <a:r>
              <a:rPr lang="en-US" sz="2400" kern="100">
                <a:effectLst/>
                <a:latin typeface="Aptos"/>
                <a:ea typeface="Aptos" panose="020B0004020202020204" pitchFamily="34" charset="0"/>
                <a:cs typeface="Times New Roman"/>
              </a:rPr>
              <a:t>16 Bookkeeping vouchers</a:t>
            </a:r>
          </a:p>
          <a:p>
            <a:pPr marL="742950" marR="0" lvl="1" indent="-285750">
              <a:buSzPts val="1000"/>
              <a:buFont typeface="Courier New" panose="02070309020205020404" pitchFamily="49" charset="0"/>
              <a:buChar char="o"/>
              <a:tabLst>
                <a:tab pos="914400" algn="l"/>
              </a:tabLst>
            </a:pPr>
            <a:r>
              <a:rPr lang="en-US" sz="2400" kern="100">
                <a:effectLst/>
                <a:latin typeface="Aptos"/>
                <a:ea typeface="Aptos" panose="020B0004020202020204" pitchFamily="34" charset="0"/>
                <a:cs typeface="Times New Roman"/>
              </a:rPr>
              <a:t>16 Legal vouchers</a:t>
            </a:r>
          </a:p>
          <a:p>
            <a:pPr marL="742950" marR="0" lvl="1" indent="-285750">
              <a:buSzPts val="1000"/>
              <a:buFont typeface="Courier New" panose="02070309020205020404" pitchFamily="49" charset="0"/>
              <a:buChar char="o"/>
              <a:tabLst>
                <a:tab pos="914400" algn="l"/>
              </a:tabLst>
            </a:pPr>
            <a:r>
              <a:rPr lang="en-US" sz="2400" kern="100">
                <a:effectLst/>
                <a:latin typeface="Aptos"/>
                <a:ea typeface="Aptos" panose="020B0004020202020204" pitchFamily="34" charset="0"/>
                <a:cs typeface="Times New Roman"/>
              </a:rPr>
              <a:t>2 Tax vouchers</a:t>
            </a:r>
          </a:p>
        </p:txBody>
      </p:sp>
      <p:sp>
        <p:nvSpPr>
          <p:cNvPr id="2" name="Title 1">
            <a:extLst>
              <a:ext uri="{FF2B5EF4-FFF2-40B4-BE49-F238E27FC236}">
                <a16:creationId xmlns:a16="http://schemas.microsoft.com/office/drawing/2014/main" id="{D48A0DA6-1E0A-6A5D-4327-98A39DE898CA}"/>
              </a:ext>
            </a:extLst>
          </p:cNvPr>
          <p:cNvSpPr>
            <a:spLocks noGrp="1"/>
          </p:cNvSpPr>
          <p:nvPr>
            <p:ph type="title"/>
          </p:nvPr>
        </p:nvSpPr>
        <p:spPr/>
        <p:txBody>
          <a:bodyPr>
            <a:normAutofit/>
          </a:bodyPr>
          <a:lstStyle/>
          <a:p>
            <a:pPr algn="ctr"/>
            <a:r>
              <a:rPr lang="en-US" sz="3200">
                <a:latin typeface="Merriweather"/>
              </a:rPr>
              <a:t>2024 Performance Highlights</a:t>
            </a:r>
            <a:endParaRPr lang="en-US"/>
          </a:p>
        </p:txBody>
      </p:sp>
      <p:pic>
        <p:nvPicPr>
          <p:cNvPr id="6" name="Picture 5">
            <a:extLst>
              <a:ext uri="{FF2B5EF4-FFF2-40B4-BE49-F238E27FC236}">
                <a16:creationId xmlns:a16="http://schemas.microsoft.com/office/drawing/2014/main" id="{F2343D03-5BF8-A5CF-C1F4-1EB5F5FE84A0}"/>
              </a:ext>
            </a:extLst>
          </p:cNvPr>
          <p:cNvPicPr>
            <a:picLocks noChangeAspect="1"/>
          </p:cNvPicPr>
          <p:nvPr/>
        </p:nvPicPr>
        <p:blipFill>
          <a:blip r:embed="rId2"/>
          <a:stretch>
            <a:fillRect/>
          </a:stretch>
        </p:blipFill>
        <p:spPr>
          <a:xfrm>
            <a:off x="6556804" y="1284588"/>
            <a:ext cx="5534797" cy="5534797"/>
          </a:xfrm>
          <a:prstGeom prst="rect">
            <a:avLst/>
          </a:prstGeom>
          <a:ln>
            <a:noFill/>
          </a:ln>
          <a:effectLst>
            <a:softEdge rad="112500"/>
          </a:effectLst>
        </p:spPr>
      </p:pic>
    </p:spTree>
    <p:extLst>
      <p:ext uri="{BB962C8B-B14F-4D97-AF65-F5344CB8AC3E}">
        <p14:creationId xmlns:p14="http://schemas.microsoft.com/office/powerpoint/2010/main" val="1851357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12FE75E-73B1-D064-12BA-7F3CA519B338}"/>
              </a:ext>
            </a:extLst>
          </p:cNvPr>
          <p:cNvSpPr>
            <a:spLocks noGrp="1"/>
          </p:cNvSpPr>
          <p:nvPr>
            <p:ph sz="half" idx="2"/>
          </p:nvPr>
        </p:nvSpPr>
        <p:spPr/>
        <p:txBody>
          <a:bodyPr vert="horz" lIns="91440" tIns="45720" rIns="91440" bIns="45720" rtlCol="0" anchor="t">
            <a:normAutofit/>
          </a:bodyPr>
          <a:lstStyle/>
          <a:p>
            <a:pPr marL="0" indent="0">
              <a:buNone/>
            </a:pPr>
            <a:r>
              <a:rPr lang="en-US" sz="1800">
                <a:ea typeface="+mn-lt"/>
                <a:cs typeface="+mn-lt"/>
              </a:rPr>
              <a:t>"The experience was overall amazing and helpful... I have doubled my sales."</a:t>
            </a:r>
          </a:p>
          <a:p>
            <a:pPr marL="0" indent="0">
              <a:buNone/>
            </a:pPr>
            <a:r>
              <a:rPr lang="en-US" sz="1800">
                <a:ea typeface="+mn-lt"/>
                <a:cs typeface="+mn-lt"/>
              </a:rPr>
              <a:t> - </a:t>
            </a:r>
            <a:r>
              <a:rPr lang="en-US" sz="1800" err="1">
                <a:ea typeface="+mn-lt"/>
                <a:cs typeface="+mn-lt"/>
              </a:rPr>
              <a:t>NeKisha</a:t>
            </a:r>
            <a:r>
              <a:rPr lang="en-US" sz="1800">
                <a:ea typeface="+mn-lt"/>
                <a:cs typeface="+mn-lt"/>
              </a:rPr>
              <a:t> Roberson</a:t>
            </a:r>
          </a:p>
          <a:p>
            <a:pPr marL="0" indent="0">
              <a:buNone/>
            </a:pPr>
            <a:endParaRPr lang="en-US" sz="1800">
              <a:ea typeface="Lato"/>
              <a:cs typeface="Lato"/>
            </a:endParaRPr>
          </a:p>
          <a:p>
            <a:pPr>
              <a:buNone/>
            </a:pPr>
            <a:r>
              <a:rPr lang="en-US" sz="1800">
                <a:ea typeface="+mn-lt"/>
                <a:cs typeface="+mn-lt"/>
              </a:rPr>
              <a:t>"The B Suite was an absolute blessing and Leroy</a:t>
            </a:r>
            <a:endParaRPr lang="en-US" sz="1800">
              <a:ea typeface="Lato"/>
              <a:cs typeface="Lato"/>
            </a:endParaRPr>
          </a:p>
          <a:p>
            <a:pPr>
              <a:buNone/>
            </a:pPr>
            <a:r>
              <a:rPr lang="en-US" sz="1800">
                <a:ea typeface="+mn-lt"/>
                <a:cs typeface="+mn-lt"/>
              </a:rPr>
              <a:t>King went above and beyond to not only inform</a:t>
            </a:r>
            <a:endParaRPr lang="en-US" sz="1800">
              <a:ea typeface="Lato"/>
              <a:cs typeface="Lato"/>
            </a:endParaRPr>
          </a:p>
          <a:p>
            <a:pPr>
              <a:buNone/>
            </a:pPr>
            <a:r>
              <a:rPr lang="en-US" sz="1800">
                <a:ea typeface="+mn-lt"/>
                <a:cs typeface="+mn-lt"/>
              </a:rPr>
              <a:t>but he also inspired and encouraged and</a:t>
            </a:r>
            <a:endParaRPr lang="en-US" sz="1800">
              <a:ea typeface="Lato"/>
              <a:cs typeface="Lato"/>
            </a:endParaRPr>
          </a:p>
          <a:p>
            <a:pPr marL="0" indent="0">
              <a:buNone/>
            </a:pPr>
            <a:r>
              <a:rPr lang="en-US" sz="1800">
                <a:ea typeface="+mn-lt"/>
                <a:cs typeface="+mn-lt"/>
              </a:rPr>
              <a:t>motivated me to just go for it."</a:t>
            </a:r>
          </a:p>
          <a:p>
            <a:pPr marL="0" indent="0">
              <a:buNone/>
            </a:pPr>
            <a:r>
              <a:rPr lang="en-US" sz="1800">
                <a:ea typeface="Lato"/>
                <a:cs typeface="Lato"/>
              </a:rPr>
              <a:t>-Corry Coleman (also became a certified MBE)</a:t>
            </a:r>
          </a:p>
        </p:txBody>
      </p:sp>
      <p:sp>
        <p:nvSpPr>
          <p:cNvPr id="7" name="Content Placeholder 6">
            <a:extLst>
              <a:ext uri="{FF2B5EF4-FFF2-40B4-BE49-F238E27FC236}">
                <a16:creationId xmlns:a16="http://schemas.microsoft.com/office/drawing/2014/main" id="{6903F607-47D5-0D7D-111D-7122B76C211F}"/>
              </a:ext>
            </a:extLst>
          </p:cNvPr>
          <p:cNvSpPr>
            <a:spLocks noGrp="1"/>
          </p:cNvSpPr>
          <p:nvPr>
            <p:ph sz="quarter" idx="4"/>
          </p:nvPr>
        </p:nvSpPr>
        <p:spPr/>
        <p:txBody>
          <a:bodyPr vert="horz" lIns="91440" tIns="45720" rIns="91440" bIns="45720" rtlCol="0" anchor="t">
            <a:normAutofit/>
          </a:bodyPr>
          <a:lstStyle/>
          <a:p>
            <a:pPr marL="0" indent="0">
              <a:buNone/>
            </a:pPr>
            <a:r>
              <a:rPr lang="en-US" sz="1800">
                <a:ea typeface="+mn-lt"/>
                <a:cs typeface="+mn-lt"/>
              </a:rPr>
              <a:t>"This one program set my business up to have its</a:t>
            </a:r>
            <a:endParaRPr lang="en-US" sz="1800">
              <a:ea typeface="Lato"/>
              <a:cs typeface="Lato"/>
            </a:endParaRPr>
          </a:p>
          <a:p>
            <a:pPr marL="0" indent="0">
              <a:buNone/>
            </a:pPr>
            <a:r>
              <a:rPr lang="en-US" sz="1800">
                <a:ea typeface="+mn-lt"/>
                <a:cs typeface="+mn-lt"/>
              </a:rPr>
              <a:t>most profitable year yet in 2024... I hope that</a:t>
            </a:r>
            <a:endParaRPr lang="en-US" sz="1800">
              <a:ea typeface="Lato"/>
              <a:cs typeface="Lato"/>
            </a:endParaRPr>
          </a:p>
          <a:p>
            <a:pPr marL="0" indent="0">
              <a:buNone/>
            </a:pPr>
            <a:r>
              <a:rPr lang="en-US" sz="1800">
                <a:ea typeface="+mn-lt"/>
                <a:cs typeface="+mn-lt"/>
              </a:rPr>
              <a:t>every new business owner utilizes this service. I</a:t>
            </a:r>
            <a:endParaRPr lang="en-US" sz="1800">
              <a:ea typeface="Lato"/>
              <a:cs typeface="Lato"/>
            </a:endParaRPr>
          </a:p>
          <a:p>
            <a:pPr marL="0" indent="0">
              <a:buNone/>
            </a:pPr>
            <a:r>
              <a:rPr lang="en-US" sz="1800">
                <a:ea typeface="+mn-lt"/>
                <a:cs typeface="+mn-lt"/>
              </a:rPr>
              <a:t>have benefited so much from it. Thank you!"</a:t>
            </a:r>
          </a:p>
          <a:p>
            <a:pPr marL="0" indent="0">
              <a:buNone/>
            </a:pPr>
            <a:r>
              <a:rPr lang="en-US" sz="1800">
                <a:ea typeface="Lato"/>
                <a:cs typeface="Lato"/>
              </a:rPr>
              <a:t>-</a:t>
            </a:r>
            <a:r>
              <a:rPr lang="en-US" sz="1800">
                <a:ea typeface="+mn-lt"/>
                <a:cs typeface="+mn-lt"/>
              </a:rPr>
              <a:t>Felicia Seals Buchanan</a:t>
            </a:r>
          </a:p>
          <a:p>
            <a:pPr marL="0" indent="0">
              <a:buNone/>
            </a:pPr>
            <a:endParaRPr lang="en-US" sz="1800">
              <a:ea typeface="Lato"/>
              <a:cs typeface="Lato"/>
            </a:endParaRPr>
          </a:p>
          <a:p>
            <a:pPr>
              <a:buNone/>
            </a:pPr>
            <a:r>
              <a:rPr lang="en-US" sz="1800">
                <a:ea typeface="+mn-lt"/>
                <a:cs typeface="+mn-lt"/>
              </a:rPr>
              <a:t>"This was the MOST tiring and exhausting step to</a:t>
            </a:r>
            <a:endParaRPr lang="en-US"/>
          </a:p>
          <a:p>
            <a:pPr>
              <a:buNone/>
            </a:pPr>
            <a:r>
              <a:rPr lang="en-US" sz="1800">
                <a:ea typeface="+mn-lt"/>
                <a:cs typeface="+mn-lt"/>
              </a:rPr>
              <a:t>figure out and if it wasn’t for the B Suite I</a:t>
            </a:r>
            <a:endParaRPr lang="en-US"/>
          </a:p>
          <a:p>
            <a:pPr marL="0" indent="0">
              <a:buNone/>
            </a:pPr>
            <a:r>
              <a:rPr lang="en-US" sz="1800">
                <a:ea typeface="+mn-lt"/>
                <a:cs typeface="+mn-lt"/>
              </a:rPr>
              <a:t>seriously don’t know where we’d be."</a:t>
            </a:r>
            <a:endParaRPr lang="en-US"/>
          </a:p>
          <a:p>
            <a:pPr marL="0" indent="0">
              <a:buNone/>
            </a:pPr>
            <a:r>
              <a:rPr lang="en-US" sz="1800">
                <a:ea typeface="Lato"/>
                <a:cs typeface="Lato"/>
              </a:rPr>
              <a:t>-Kamika Perry (also became a certified MBE)</a:t>
            </a:r>
          </a:p>
          <a:p>
            <a:pPr marL="0" indent="0">
              <a:buNone/>
            </a:pPr>
            <a:endParaRPr lang="en-US" sz="1800">
              <a:ea typeface="Lato"/>
              <a:cs typeface="Lato"/>
            </a:endParaRPr>
          </a:p>
          <a:p>
            <a:pPr marL="0" indent="0">
              <a:buNone/>
            </a:pPr>
            <a:endParaRPr lang="en-US" sz="1800">
              <a:ea typeface="Lato"/>
              <a:cs typeface="Lato"/>
            </a:endParaRPr>
          </a:p>
        </p:txBody>
      </p:sp>
      <p:sp>
        <p:nvSpPr>
          <p:cNvPr id="2" name="Title 1">
            <a:extLst>
              <a:ext uri="{FF2B5EF4-FFF2-40B4-BE49-F238E27FC236}">
                <a16:creationId xmlns:a16="http://schemas.microsoft.com/office/drawing/2014/main" id="{B24E2B26-573E-CCCE-55B1-A69A5F894BBD}"/>
              </a:ext>
            </a:extLst>
          </p:cNvPr>
          <p:cNvSpPr>
            <a:spLocks noGrp="1"/>
          </p:cNvSpPr>
          <p:nvPr>
            <p:ph type="title"/>
          </p:nvPr>
        </p:nvSpPr>
        <p:spPr/>
        <p:txBody>
          <a:bodyPr/>
          <a:lstStyle/>
          <a:p>
            <a:pPr algn="ctr"/>
            <a:r>
              <a:rPr lang="en-US"/>
              <a:t>Participant Engagement &amp; Feedback</a:t>
            </a:r>
          </a:p>
        </p:txBody>
      </p:sp>
    </p:spTree>
    <p:extLst>
      <p:ext uri="{BB962C8B-B14F-4D97-AF65-F5344CB8AC3E}">
        <p14:creationId xmlns:p14="http://schemas.microsoft.com/office/powerpoint/2010/main" val="2070770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F1B4B-7D16-BCFA-4766-1D2FCFF2B132}"/>
              </a:ext>
            </a:extLst>
          </p:cNvPr>
          <p:cNvSpPr>
            <a:spLocks noGrp="1"/>
          </p:cNvSpPr>
          <p:nvPr>
            <p:ph type="title"/>
          </p:nvPr>
        </p:nvSpPr>
        <p:spPr/>
        <p:txBody>
          <a:bodyPr anchor="ctr">
            <a:normAutofit/>
          </a:bodyPr>
          <a:lstStyle/>
          <a:p>
            <a:pPr algn="ctr"/>
            <a:r>
              <a:rPr lang="en-US" dirty="0"/>
              <a:t>Partnerships</a:t>
            </a:r>
          </a:p>
        </p:txBody>
      </p:sp>
      <p:sp>
        <p:nvSpPr>
          <p:cNvPr id="3" name="Content Placeholder 2">
            <a:extLst>
              <a:ext uri="{FF2B5EF4-FFF2-40B4-BE49-F238E27FC236}">
                <a16:creationId xmlns:a16="http://schemas.microsoft.com/office/drawing/2014/main" id="{F4F244AA-251C-66C6-F4EA-D8715DB6765F}"/>
              </a:ext>
            </a:extLst>
          </p:cNvPr>
          <p:cNvSpPr>
            <a:spLocks noGrp="1"/>
          </p:cNvSpPr>
          <p:nvPr>
            <p:ph sz="half" idx="4294967295"/>
          </p:nvPr>
        </p:nvSpPr>
        <p:spPr>
          <a:xfrm>
            <a:off x="614680" y="1630363"/>
            <a:ext cx="10962640" cy="822960"/>
          </a:xfrm>
        </p:spPr>
        <p:txBody>
          <a:bodyPr>
            <a:normAutofit/>
          </a:bodyPr>
          <a:lstStyle/>
          <a:p>
            <a:pPr marL="0" indent="0" algn="ctr">
              <a:buNone/>
            </a:pPr>
            <a:r>
              <a:rPr lang="en-US" sz="2600" b="1"/>
              <a:t>2024 ODCI was invited to participate as presenters at several events.</a:t>
            </a:r>
          </a:p>
          <a:p>
            <a:pPr marL="0" indent="0">
              <a:buNone/>
            </a:pPr>
            <a:endParaRPr lang="en-US" sz="2600" b="1"/>
          </a:p>
          <a:p>
            <a:pPr marL="0" indent="0">
              <a:buNone/>
            </a:pPr>
            <a:endParaRPr lang="en-US" sz="2600" b="1"/>
          </a:p>
        </p:txBody>
      </p:sp>
      <p:pic>
        <p:nvPicPr>
          <p:cNvPr id="5" name="Picture 4">
            <a:extLst>
              <a:ext uri="{FF2B5EF4-FFF2-40B4-BE49-F238E27FC236}">
                <a16:creationId xmlns:a16="http://schemas.microsoft.com/office/drawing/2014/main" id="{704BDBC3-34FE-D688-BB19-424E69E754A3}"/>
              </a:ext>
            </a:extLst>
          </p:cNvPr>
          <p:cNvPicPr>
            <a:picLocks noChangeAspect="1"/>
          </p:cNvPicPr>
          <p:nvPr/>
        </p:nvPicPr>
        <p:blipFill>
          <a:blip r:embed="rId2"/>
          <a:srcRect l="12957" t="-7162" r="-332" b="267"/>
          <a:stretch/>
        </p:blipFill>
        <p:spPr>
          <a:xfrm>
            <a:off x="8706159" y="4155910"/>
            <a:ext cx="2588689" cy="1513369"/>
          </a:xfrm>
          <a:prstGeom prst="rect">
            <a:avLst/>
          </a:prstGeom>
        </p:spPr>
      </p:pic>
      <p:pic>
        <p:nvPicPr>
          <p:cNvPr id="7" name="Picture 6">
            <a:extLst>
              <a:ext uri="{FF2B5EF4-FFF2-40B4-BE49-F238E27FC236}">
                <a16:creationId xmlns:a16="http://schemas.microsoft.com/office/drawing/2014/main" id="{0867D5B3-493B-8728-ABA2-635CBD13397D}"/>
              </a:ext>
            </a:extLst>
          </p:cNvPr>
          <p:cNvPicPr>
            <a:picLocks noChangeAspect="1"/>
          </p:cNvPicPr>
          <p:nvPr/>
        </p:nvPicPr>
        <p:blipFill>
          <a:blip r:embed="rId3"/>
          <a:stretch>
            <a:fillRect/>
          </a:stretch>
        </p:blipFill>
        <p:spPr>
          <a:xfrm>
            <a:off x="8704982" y="2270592"/>
            <a:ext cx="2415396" cy="1759518"/>
          </a:xfrm>
          <a:prstGeom prst="rect">
            <a:avLst/>
          </a:prstGeom>
        </p:spPr>
      </p:pic>
      <p:pic>
        <p:nvPicPr>
          <p:cNvPr id="10" name="Picture 9">
            <a:extLst>
              <a:ext uri="{FF2B5EF4-FFF2-40B4-BE49-F238E27FC236}">
                <a16:creationId xmlns:a16="http://schemas.microsoft.com/office/drawing/2014/main" id="{E5ADB612-FA72-2FEF-70C5-C5951127FB27}"/>
              </a:ext>
            </a:extLst>
          </p:cNvPr>
          <p:cNvPicPr>
            <a:picLocks noChangeAspect="1"/>
          </p:cNvPicPr>
          <p:nvPr/>
        </p:nvPicPr>
        <p:blipFill>
          <a:blip r:embed="rId4"/>
          <a:stretch>
            <a:fillRect/>
          </a:stretch>
        </p:blipFill>
        <p:spPr>
          <a:xfrm>
            <a:off x="6370929" y="2137359"/>
            <a:ext cx="1877111" cy="1759518"/>
          </a:xfrm>
          <a:prstGeom prst="rect">
            <a:avLst/>
          </a:prstGeom>
        </p:spPr>
      </p:pic>
      <p:pic>
        <p:nvPicPr>
          <p:cNvPr id="12" name="Picture 11">
            <a:extLst>
              <a:ext uri="{FF2B5EF4-FFF2-40B4-BE49-F238E27FC236}">
                <a16:creationId xmlns:a16="http://schemas.microsoft.com/office/drawing/2014/main" id="{81A9098F-085B-57D2-BF47-4BBB80AF0EB2}"/>
              </a:ext>
            </a:extLst>
          </p:cNvPr>
          <p:cNvPicPr>
            <a:picLocks noChangeAspect="1"/>
          </p:cNvPicPr>
          <p:nvPr/>
        </p:nvPicPr>
        <p:blipFill>
          <a:blip r:embed="rId5"/>
          <a:stretch>
            <a:fillRect/>
          </a:stretch>
        </p:blipFill>
        <p:spPr>
          <a:xfrm>
            <a:off x="6579973" y="4162889"/>
            <a:ext cx="1464883" cy="1287127"/>
          </a:xfrm>
          <a:prstGeom prst="rect">
            <a:avLst/>
          </a:prstGeom>
        </p:spPr>
      </p:pic>
      <p:sp>
        <p:nvSpPr>
          <p:cNvPr id="14" name="TextBox 13">
            <a:extLst>
              <a:ext uri="{FF2B5EF4-FFF2-40B4-BE49-F238E27FC236}">
                <a16:creationId xmlns:a16="http://schemas.microsoft.com/office/drawing/2014/main" id="{E342DE26-547E-010F-B1F2-C709CCCA5C6C}"/>
              </a:ext>
            </a:extLst>
          </p:cNvPr>
          <p:cNvSpPr txBox="1"/>
          <p:nvPr/>
        </p:nvSpPr>
        <p:spPr>
          <a:xfrm>
            <a:off x="419885" y="2039135"/>
            <a:ext cx="5926588" cy="3970318"/>
          </a:xfrm>
          <a:prstGeom prst="rect">
            <a:avLst/>
          </a:prstGeom>
          <a:noFill/>
        </p:spPr>
        <p:txBody>
          <a:bodyPr wrap="square" rtlCol="0">
            <a:spAutoFit/>
          </a:bodyPr>
          <a:lstStyle/>
          <a:p>
            <a:pPr marL="285750" indent="-285750">
              <a:buFont typeface="Arial" panose="020B0604020202020204" pitchFamily="34" charset="0"/>
              <a:buChar char="•"/>
            </a:pPr>
            <a:r>
              <a:rPr lang="en-US"/>
              <a:t>SPARK Business Accelerator</a:t>
            </a:r>
          </a:p>
          <a:p>
            <a:pPr marL="285750" indent="-285750">
              <a:buFont typeface="Arial" panose="020B0604020202020204" pitchFamily="34" charset="0"/>
              <a:buChar char="•"/>
            </a:pPr>
            <a:r>
              <a:rPr lang="en-US"/>
              <a:t>South Bend Entrepreneurial Adversity Program (SBEAP)</a:t>
            </a:r>
          </a:p>
          <a:p>
            <a:pPr marL="285750" indent="-285750">
              <a:buFont typeface="Arial" panose="020B0604020202020204" pitchFamily="34" charset="0"/>
              <a:buChar char="•"/>
            </a:pPr>
            <a:r>
              <a:rPr lang="en-US"/>
              <a:t>Women’s Entrepreneurial Summit</a:t>
            </a:r>
          </a:p>
          <a:p>
            <a:pPr marL="285750" indent="-285750">
              <a:buFont typeface="Arial" panose="020B0604020202020204" pitchFamily="34" charset="0"/>
              <a:buChar char="•"/>
            </a:pPr>
            <a:r>
              <a:rPr lang="en-US"/>
              <a:t>NDU Center for Social Concerns</a:t>
            </a:r>
          </a:p>
          <a:p>
            <a:pPr marL="285750" indent="-285750">
              <a:buFont typeface="Arial" panose="020B0604020202020204" pitchFamily="34" charset="0"/>
              <a:buChar char="•"/>
            </a:pPr>
            <a:r>
              <a:rPr lang="en-US"/>
              <a:t>IDEA Week </a:t>
            </a:r>
          </a:p>
          <a:p>
            <a:pPr marL="285750" indent="-285750">
              <a:buFont typeface="Arial" panose="020B0604020202020204" pitchFamily="34" charset="0"/>
              <a:buChar char="•"/>
            </a:pPr>
            <a:r>
              <a:rPr lang="en-US"/>
              <a:t>Reparatory Justice Commission</a:t>
            </a:r>
          </a:p>
          <a:p>
            <a:pPr marL="285750" indent="-285750">
              <a:buFont typeface="Arial" panose="020B0604020202020204" pitchFamily="34" charset="0"/>
              <a:buChar char="•"/>
            </a:pPr>
            <a:r>
              <a:rPr lang="en-US"/>
              <a:t>St. Joseph County Public Library</a:t>
            </a:r>
          </a:p>
          <a:p>
            <a:pPr marL="285750" indent="-285750">
              <a:buFont typeface="Arial" panose="020B0604020202020204" pitchFamily="34" charset="0"/>
              <a:buChar char="•"/>
            </a:pPr>
            <a:r>
              <a:rPr lang="en-US"/>
              <a:t>Intercultural Relationship Institute’s Thought  Leadership Conference </a:t>
            </a:r>
          </a:p>
          <a:p>
            <a:pPr marL="285750" indent="-285750">
              <a:buFont typeface="Arial" panose="020B0604020202020204" pitchFamily="34" charset="0"/>
              <a:buChar char="•"/>
            </a:pPr>
            <a:r>
              <a:rPr lang="en-US"/>
              <a:t>Indiana Black Expo Black Business Training Institute</a:t>
            </a:r>
          </a:p>
          <a:p>
            <a:pPr marL="285750" indent="-285750">
              <a:buFont typeface="Arial" panose="020B0604020202020204" pitchFamily="34" charset="0"/>
              <a:buChar char="•"/>
            </a:pPr>
            <a:r>
              <a:rPr lang="en-US"/>
              <a:t>NIMBA</a:t>
            </a:r>
          </a:p>
          <a:p>
            <a:pPr marL="285750" indent="-285750">
              <a:buFont typeface="Arial" panose="020B0604020202020204" pitchFamily="34" charset="0"/>
              <a:buChar char="•"/>
            </a:pPr>
            <a:r>
              <a:rPr lang="en-US"/>
              <a:t>NDU Procurement Team</a:t>
            </a:r>
          </a:p>
          <a:p>
            <a:pPr marL="285750" indent="-285750">
              <a:buFont typeface="Arial" panose="020B0604020202020204" pitchFamily="34" charset="0"/>
              <a:buChar char="•"/>
            </a:pPr>
            <a:r>
              <a:rPr lang="en-US"/>
              <a:t>WSBT Hometown Living </a:t>
            </a:r>
          </a:p>
        </p:txBody>
      </p:sp>
      <p:sp>
        <p:nvSpPr>
          <p:cNvPr id="4" name="TextBox 3">
            <a:extLst>
              <a:ext uri="{FF2B5EF4-FFF2-40B4-BE49-F238E27FC236}">
                <a16:creationId xmlns:a16="http://schemas.microsoft.com/office/drawing/2014/main" id="{4C7BBF19-711E-F273-7F32-7093D8A65940}"/>
              </a:ext>
            </a:extLst>
          </p:cNvPr>
          <p:cNvSpPr txBox="1"/>
          <p:nvPr/>
        </p:nvSpPr>
        <p:spPr>
          <a:xfrm>
            <a:off x="8248040" y="273966"/>
            <a:ext cx="3038011" cy="1477328"/>
          </a:xfrm>
          <a:prstGeom prst="rect">
            <a:avLst/>
          </a:prstGeom>
          <a:noFill/>
        </p:spPr>
        <p:txBody>
          <a:bodyPr wrap="none" rtlCol="0">
            <a:spAutoFit/>
          </a:bodyPr>
          <a:lstStyle/>
          <a:p>
            <a:r>
              <a:rPr lang="en-US" dirty="0">
                <a:solidFill>
                  <a:srgbClr val="FF0000"/>
                </a:solidFill>
              </a:rPr>
              <a:t>This section will identify:</a:t>
            </a:r>
          </a:p>
          <a:p>
            <a:pPr marL="285750" indent="-285750">
              <a:buFont typeface="Arial" panose="020B0604020202020204" pitchFamily="34" charset="0"/>
              <a:buChar char="•"/>
            </a:pPr>
            <a:r>
              <a:rPr lang="en-US" dirty="0">
                <a:solidFill>
                  <a:srgbClr val="FF0000"/>
                </a:solidFill>
              </a:rPr>
              <a:t>Partnerships</a:t>
            </a:r>
          </a:p>
          <a:p>
            <a:pPr marL="285750" indent="-285750">
              <a:buFont typeface="Arial" panose="020B0604020202020204" pitchFamily="34" charset="0"/>
              <a:buChar char="•"/>
            </a:pPr>
            <a:r>
              <a:rPr lang="en-US" dirty="0">
                <a:solidFill>
                  <a:srgbClr val="FF0000"/>
                </a:solidFill>
              </a:rPr>
              <a:t>Events we participated in</a:t>
            </a:r>
          </a:p>
          <a:p>
            <a:pPr marL="285750" indent="-285750">
              <a:buFont typeface="Arial" panose="020B0604020202020204" pitchFamily="34" charset="0"/>
              <a:buChar char="•"/>
            </a:pPr>
            <a:r>
              <a:rPr lang="en-US" dirty="0">
                <a:solidFill>
                  <a:srgbClr val="FF0000"/>
                </a:solidFill>
              </a:rPr>
              <a:t>Partner Participation </a:t>
            </a:r>
          </a:p>
          <a:p>
            <a:endParaRPr lang="en-US" dirty="0">
              <a:solidFill>
                <a:srgbClr val="FF0000"/>
              </a:solidFill>
            </a:endParaRPr>
          </a:p>
        </p:txBody>
      </p:sp>
    </p:spTree>
    <p:extLst>
      <p:ext uri="{BB962C8B-B14F-4D97-AF65-F5344CB8AC3E}">
        <p14:creationId xmlns:p14="http://schemas.microsoft.com/office/powerpoint/2010/main" val="1403460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7CC16-CAD3-96B6-8497-88632EEFADC1}"/>
              </a:ext>
            </a:extLst>
          </p:cNvPr>
          <p:cNvSpPr>
            <a:spLocks noGrp="1"/>
          </p:cNvSpPr>
          <p:nvPr>
            <p:ph type="title"/>
          </p:nvPr>
        </p:nvSpPr>
        <p:spPr/>
        <p:txBody>
          <a:bodyPr/>
          <a:lstStyle/>
          <a:p>
            <a:r>
              <a:rPr lang="en-US"/>
              <a:t>2025 Planned Enhancements </a:t>
            </a:r>
          </a:p>
        </p:txBody>
      </p:sp>
      <p:sp>
        <p:nvSpPr>
          <p:cNvPr id="4" name="TextBox 3">
            <a:extLst>
              <a:ext uri="{FF2B5EF4-FFF2-40B4-BE49-F238E27FC236}">
                <a16:creationId xmlns:a16="http://schemas.microsoft.com/office/drawing/2014/main" id="{03094671-EAF7-67BC-A8DD-B19C88872047}"/>
              </a:ext>
            </a:extLst>
          </p:cNvPr>
          <p:cNvSpPr txBox="1"/>
          <p:nvPr/>
        </p:nvSpPr>
        <p:spPr>
          <a:xfrm>
            <a:off x="329184" y="1951672"/>
            <a:ext cx="6755356" cy="2031325"/>
          </a:xfrm>
          <a:prstGeom prst="rect">
            <a:avLst/>
          </a:prstGeom>
          <a:noFill/>
        </p:spPr>
        <p:txBody>
          <a:bodyPr wrap="square" lIns="91440" tIns="45720" rIns="91440" bIns="45720" anchor="t">
            <a:spAutoFit/>
          </a:bodyPr>
          <a:lstStyle/>
          <a:p>
            <a:pPr marL="342900" marR="0" lvl="0" indent="-342900">
              <a:buFont typeface="Arial" panose="020B0604020202020204" pitchFamily="34" charset="0"/>
              <a:buChar char="•"/>
              <a:tabLst>
                <a:tab pos="457200" algn="l"/>
              </a:tabLst>
            </a:pPr>
            <a:r>
              <a:rPr lang="en-US" sz="1800" kern="100">
                <a:effectLst/>
                <a:latin typeface="Aptos"/>
                <a:ea typeface="Aptos" panose="020B0004020202020204" pitchFamily="34" charset="0"/>
                <a:cs typeface="Times New Roman"/>
              </a:rPr>
              <a:t>Introduction of topic-specific workshops</a:t>
            </a:r>
          </a:p>
          <a:p>
            <a:pPr marL="342900" marR="0" lvl="0" indent="-342900">
              <a:buFont typeface="Arial" panose="020B0604020202020204" pitchFamily="34" charset="0"/>
              <a:buChar char="•"/>
              <a:tabLst>
                <a:tab pos="457200" algn="l"/>
              </a:tabLst>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342900" indent="-342900">
              <a:buFont typeface="Arial" panose="020B0604020202020204" pitchFamily="34" charset="0"/>
              <a:buChar char="•"/>
              <a:tabLst>
                <a:tab pos="457200" algn="l"/>
              </a:tabLst>
            </a:pPr>
            <a:r>
              <a:rPr lang="en-US" kern="100">
                <a:latin typeface="Aptos"/>
                <a:ea typeface="Aptos" panose="020B0004020202020204" pitchFamily="34" charset="0"/>
                <a:cs typeface="Times New Roman"/>
              </a:rPr>
              <a:t>Enhance networking events such as The Prime &amp; Sub Connect &amp; Community Conversations with ODCI</a:t>
            </a:r>
            <a:endParaRPr lang="en-US" sz="1800" kern="100">
              <a:effectLst/>
              <a:latin typeface="Aptos"/>
              <a:ea typeface="Aptos" panose="020B0004020202020204" pitchFamily="34" charset="0"/>
              <a:cs typeface="Times New Roman" panose="02020603050405020304" pitchFamily="18" charset="0"/>
            </a:endParaRPr>
          </a:p>
          <a:p>
            <a:pPr marL="342900" marR="0" lvl="0" indent="-342900">
              <a:buFont typeface="Arial" panose="020B0604020202020204" pitchFamily="34" charset="0"/>
              <a:buChar char="•"/>
              <a:tabLst>
                <a:tab pos="457200" algn="l"/>
              </a:tabLst>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Arial" panose="020B0604020202020204" pitchFamily="34" charset="0"/>
              <a:buChar char="•"/>
              <a:tabLst>
                <a:tab pos="457200" algn="l"/>
              </a:tabLst>
            </a:pPr>
            <a:r>
              <a:rPr lang="en-US" sz="1800" kern="100">
                <a:effectLst/>
                <a:latin typeface="Aptos"/>
                <a:ea typeface="Aptos" panose="020B0004020202020204" pitchFamily="34" charset="0"/>
                <a:cs typeface="Times New Roman"/>
              </a:rPr>
              <a:t>Implementation of new KPIs aligned with Mayor's Office objectives</a:t>
            </a:r>
          </a:p>
        </p:txBody>
      </p:sp>
      <p:sp>
        <p:nvSpPr>
          <p:cNvPr id="8" name="TextBox 7">
            <a:extLst>
              <a:ext uri="{FF2B5EF4-FFF2-40B4-BE49-F238E27FC236}">
                <a16:creationId xmlns:a16="http://schemas.microsoft.com/office/drawing/2014/main" id="{0747F987-5EFB-58DF-10BE-3B6B565630F2}"/>
              </a:ext>
            </a:extLst>
          </p:cNvPr>
          <p:cNvSpPr txBox="1"/>
          <p:nvPr/>
        </p:nvSpPr>
        <p:spPr>
          <a:xfrm>
            <a:off x="329184" y="4088340"/>
            <a:ext cx="6755027" cy="1754326"/>
          </a:xfrm>
          <a:prstGeom prst="rect">
            <a:avLst/>
          </a:prstGeom>
          <a:noFill/>
        </p:spPr>
        <p:txBody>
          <a:bodyPr wrap="square" lIns="91440" tIns="45720" rIns="91440" bIns="45720" anchor="t">
            <a:spAutoFit/>
          </a:bodyPr>
          <a:lstStyle/>
          <a:p>
            <a:pPr marL="342900" indent="-342900">
              <a:buSzPts val="1000"/>
              <a:buFont typeface="Symbol" panose="05050102010706020507" pitchFamily="18" charset="2"/>
              <a:buChar char=""/>
              <a:tabLst>
                <a:tab pos="457200" algn="l"/>
              </a:tabLst>
            </a:pPr>
            <a:r>
              <a:rPr lang="en-US" sz="1800" kern="100">
                <a:effectLst/>
                <a:latin typeface="Aptos"/>
                <a:ea typeface="Aptos" panose="020B0004020202020204" pitchFamily="34" charset="0"/>
                <a:cs typeface="Times New Roman"/>
              </a:rPr>
              <a:t>Strengthen participant follow-up protocols, by allowing continued engagement with business coaches</a:t>
            </a:r>
            <a:r>
              <a:rPr lang="en-US" kern="100">
                <a:latin typeface="Aptos"/>
                <a:ea typeface="Aptos" panose="020B0004020202020204" pitchFamily="34" charset="0"/>
                <a:cs typeface="Times New Roman"/>
              </a:rPr>
              <a:t>.</a:t>
            </a:r>
            <a:endParaRPr lang="en-US" sz="1800" kern="100">
              <a:effectLst/>
              <a:latin typeface="Aptos"/>
              <a:ea typeface="Aptos" panose="020B0004020202020204" pitchFamily="34" charset="0"/>
              <a:cs typeface="Times New Roman" panose="02020603050405020304" pitchFamily="18" charset="0"/>
            </a:endParaRPr>
          </a:p>
          <a:p>
            <a:pPr marL="342900" marR="0" lvl="0" indent="-342900">
              <a:buSzPts val="1000"/>
              <a:buFont typeface="Symbol" panose="05050102010706020507" pitchFamily="18" charset="2"/>
              <a:buChar char=""/>
              <a:tabLst>
                <a:tab pos="457200" algn="l"/>
              </a:tabLst>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SzPts val="1000"/>
              <a:buFont typeface="Symbol" panose="05050102010706020507" pitchFamily="18" charset="2"/>
              <a:buChar char=""/>
              <a:tabLst>
                <a:tab pos="457200" algn="l"/>
              </a:tabLst>
            </a:pPr>
            <a:r>
              <a:rPr lang="en-US" sz="1800" kern="100">
                <a:effectLst/>
                <a:latin typeface="Aptos"/>
                <a:ea typeface="Aptos" panose="020B0004020202020204" pitchFamily="34" charset="0"/>
                <a:cs typeface="Times New Roman"/>
              </a:rPr>
              <a:t>Enhance performance measurement systems</a:t>
            </a:r>
          </a:p>
          <a:p>
            <a:pPr marL="342900" marR="0" lvl="0" indent="-342900">
              <a:buSzPts val="1000"/>
              <a:buFont typeface="Symbol" panose="05050102010706020507" pitchFamily="18" charset="2"/>
              <a:buChar char=""/>
              <a:tabLst>
                <a:tab pos="457200" algn="l"/>
              </a:tabLst>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US" sz="1800">
                <a:effectLst/>
                <a:latin typeface="Aptos"/>
                <a:ea typeface="Aptos" panose="020B0004020202020204" pitchFamily="34" charset="0"/>
                <a:cs typeface="Times New Roman"/>
              </a:rPr>
              <a:t>Optimize resource allocation across service categories</a:t>
            </a:r>
            <a:endParaRPr lang="en-US">
              <a:latin typeface="Aptos"/>
              <a:cs typeface="Times New Roman"/>
            </a:endParaRPr>
          </a:p>
        </p:txBody>
      </p:sp>
      <p:pic>
        <p:nvPicPr>
          <p:cNvPr id="3" name="Picture 2">
            <a:extLst>
              <a:ext uri="{FF2B5EF4-FFF2-40B4-BE49-F238E27FC236}">
                <a16:creationId xmlns:a16="http://schemas.microsoft.com/office/drawing/2014/main" id="{937A4352-40BD-FA92-8D84-EA4353B30694}"/>
              </a:ext>
            </a:extLst>
          </p:cNvPr>
          <p:cNvPicPr>
            <a:picLocks noChangeAspect="1"/>
          </p:cNvPicPr>
          <p:nvPr/>
        </p:nvPicPr>
        <p:blipFill>
          <a:blip r:embed="rId2"/>
          <a:srcRect l="8984" t="17901" r="7861" b="17952"/>
          <a:stretch/>
        </p:blipFill>
        <p:spPr>
          <a:xfrm>
            <a:off x="7083462" y="1623551"/>
            <a:ext cx="4679498" cy="36098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0E53BD64-B159-DD79-44F7-51C1DBEA9F7A}"/>
              </a:ext>
            </a:extLst>
          </p:cNvPr>
          <p:cNvSpPr txBox="1"/>
          <p:nvPr/>
        </p:nvSpPr>
        <p:spPr>
          <a:xfrm>
            <a:off x="8101584" y="512064"/>
            <a:ext cx="3813865" cy="369332"/>
          </a:xfrm>
          <a:prstGeom prst="rect">
            <a:avLst/>
          </a:prstGeom>
          <a:noFill/>
        </p:spPr>
        <p:txBody>
          <a:bodyPr wrap="none" rtlCol="0">
            <a:spAutoFit/>
          </a:bodyPr>
          <a:lstStyle/>
          <a:p>
            <a:r>
              <a:rPr lang="en-US" dirty="0">
                <a:solidFill>
                  <a:srgbClr val="FF0000"/>
                </a:solidFill>
              </a:rPr>
              <a:t>Overview of strategic plan for 2026</a:t>
            </a:r>
          </a:p>
        </p:txBody>
      </p:sp>
    </p:spTree>
    <p:extLst>
      <p:ext uri="{BB962C8B-B14F-4D97-AF65-F5344CB8AC3E}">
        <p14:creationId xmlns:p14="http://schemas.microsoft.com/office/powerpoint/2010/main" val="2933589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72CEB271-16AA-36FD-6F8C-20F3E15C2DAE}"/>
              </a:ext>
            </a:extLst>
          </p:cNvPr>
          <p:cNvSpPr>
            <a:spLocks noGrp="1" noChangeArrowheads="1"/>
          </p:cNvSpPr>
          <p:nvPr>
            <p:ph sz="half" idx="2"/>
          </p:nvPr>
        </p:nvSpPr>
        <p:spPr bwMode="auto">
          <a:xfrm>
            <a:off x="469085" y="1650272"/>
            <a:ext cx="5157787" cy="45085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lnSpcReduction="10000"/>
          </a:bodyPr>
          <a:lstStyle/>
          <a:p>
            <a:pPr marL="342900" marR="0" lvl="0" indent="-342900" defTabSz="914400" rtl="0" eaLnBrk="0" fontAlgn="base" latinLnBrk="0" hangingPunct="0">
              <a:spcBef>
                <a:spcPct val="0"/>
              </a:spcBef>
              <a:spcAft>
                <a:spcPts val="600"/>
              </a:spcAft>
              <a:buClrTx/>
              <a:buSzTx/>
              <a:tabLst/>
            </a:pPr>
            <a:r>
              <a:rPr kumimoji="0" lang="en-US" altLang="en-US" sz="2400" b="0" i="0" u="none" strike="noStrike" cap="none" normalizeH="0" baseline="0">
                <a:ln>
                  <a:noFill/>
                </a:ln>
                <a:effectLst/>
              </a:rPr>
              <a:t>Assist with focusing on building a culturally competent and inclusive workforce within the city's departments.</a:t>
            </a:r>
            <a:endParaRPr lang="en-US" altLang="en-US" sz="2400">
              <a:ea typeface="Lato"/>
              <a:cs typeface="Lato"/>
            </a:endParaRPr>
          </a:p>
          <a:p>
            <a:pPr marL="342900" marR="0" lvl="0" indent="-342900" defTabSz="914400" rtl="0" eaLnBrk="0" fontAlgn="base" latinLnBrk="0" hangingPunct="0">
              <a:spcBef>
                <a:spcPct val="0"/>
              </a:spcBef>
              <a:spcAft>
                <a:spcPts val="600"/>
              </a:spcAft>
              <a:buClrTx/>
              <a:buSzTx/>
              <a:tabLst/>
            </a:pPr>
            <a:endParaRPr lang="en-US" altLang="en-US" sz="2400" b="0" i="0" u="none" strike="noStrike" cap="none" normalizeH="0" baseline="0">
              <a:ln>
                <a:noFill/>
              </a:ln>
              <a:effectLst/>
              <a:ea typeface="Lato"/>
              <a:cs typeface="Lato"/>
            </a:endParaRPr>
          </a:p>
          <a:p>
            <a:pPr marL="342900" marR="0" lvl="0" indent="-342900" defTabSz="914400" rtl="0" eaLnBrk="0" fontAlgn="base" latinLnBrk="0" hangingPunct="0">
              <a:spcBef>
                <a:spcPct val="0"/>
              </a:spcBef>
              <a:spcAft>
                <a:spcPts val="600"/>
              </a:spcAft>
              <a:buClrTx/>
              <a:buSzTx/>
              <a:tabLst/>
            </a:pPr>
            <a:r>
              <a:rPr kumimoji="0" lang="en-US" altLang="en-US" sz="2400" b="0" i="0" u="none" strike="noStrike" cap="none" normalizeH="0" baseline="0">
                <a:ln>
                  <a:noFill/>
                </a:ln>
                <a:effectLst/>
              </a:rPr>
              <a:t>Provide training, resources, and strategies to improve diversity and inclusion. </a:t>
            </a:r>
            <a:r>
              <a:rPr lang="en-US" altLang="en-US" sz="2400"/>
              <a:t>[Executive Order No. 01-2016]</a:t>
            </a:r>
            <a:endParaRPr lang="en-US" altLang="en-US" sz="2400" b="0" i="0" u="none" strike="noStrike" cap="none" normalizeH="0" baseline="0">
              <a:ln>
                <a:noFill/>
              </a:ln>
              <a:effectLst/>
              <a:ea typeface="Lato"/>
              <a:cs typeface="Lato"/>
            </a:endParaRPr>
          </a:p>
          <a:p>
            <a:pPr marL="342900" marR="0" lvl="0" indent="-342900" defTabSz="914400" rtl="0" eaLnBrk="0" fontAlgn="base" latinLnBrk="0" hangingPunct="0">
              <a:spcBef>
                <a:spcPct val="0"/>
              </a:spcBef>
              <a:spcAft>
                <a:spcPts val="600"/>
              </a:spcAft>
              <a:buClrTx/>
              <a:buSzTx/>
              <a:tabLst/>
            </a:pPr>
            <a:endParaRPr lang="en-US" altLang="en-US" sz="2400" b="0" i="0" u="none" strike="noStrike" cap="none" normalizeH="0" baseline="0">
              <a:ln>
                <a:noFill/>
              </a:ln>
              <a:effectLst/>
              <a:ea typeface="Lato"/>
              <a:cs typeface="Lato"/>
            </a:endParaRPr>
          </a:p>
          <a:p>
            <a:pPr marL="342900" marR="0" lvl="0" indent="-342900" defTabSz="914400" rtl="0" eaLnBrk="0" fontAlgn="base" latinLnBrk="0" hangingPunct="0">
              <a:spcBef>
                <a:spcPct val="0"/>
              </a:spcBef>
              <a:spcAft>
                <a:spcPts val="600"/>
              </a:spcAft>
              <a:buClrTx/>
              <a:buSzTx/>
              <a:tabLst/>
            </a:pPr>
            <a:r>
              <a:rPr kumimoji="0" lang="en-US" altLang="en-US" sz="2400" b="0" i="0" u="none" strike="noStrike" cap="none" normalizeH="0" baseline="0">
                <a:ln>
                  <a:noFill/>
                </a:ln>
                <a:effectLst/>
              </a:rPr>
              <a:t>Aim to support departments in assessing and implementing </a:t>
            </a:r>
            <a:r>
              <a:rPr lang="en-US" altLang="en-US" sz="2400"/>
              <a:t>Diversity </a:t>
            </a:r>
            <a:r>
              <a:rPr kumimoji="0" lang="en-US" altLang="en-US" sz="2400" b="0" i="0" u="none" strike="noStrike" cap="none" normalizeH="0" baseline="0">
                <a:ln>
                  <a:noFill/>
                </a:ln>
                <a:effectLst/>
              </a:rPr>
              <a:t>and Inclusion</a:t>
            </a:r>
            <a:r>
              <a:rPr lang="en-US" altLang="en-US" sz="2400"/>
              <a:t> </a:t>
            </a:r>
            <a:r>
              <a:rPr kumimoji="0" lang="en-US" altLang="en-US" sz="2400" b="0" i="0" u="none" strike="noStrike" cap="none" normalizeH="0" baseline="0">
                <a:ln>
                  <a:noFill/>
                </a:ln>
                <a:effectLst/>
              </a:rPr>
              <a:t>strategies. </a:t>
            </a:r>
            <a:endParaRPr lang="en-US" altLang="en-US" sz="2400" b="0" i="0" u="none" strike="noStrike" cap="none" normalizeH="0" baseline="0">
              <a:ln>
                <a:noFill/>
              </a:ln>
              <a:effectLst/>
              <a:ea typeface="Lato"/>
              <a:cs typeface="Lato"/>
            </a:endParaRPr>
          </a:p>
        </p:txBody>
      </p:sp>
      <p:pic>
        <p:nvPicPr>
          <p:cNvPr id="9" name="Content Placeholder 8" descr="A close-up of gears&#10;&#10;Description automatically generated">
            <a:extLst>
              <a:ext uri="{FF2B5EF4-FFF2-40B4-BE49-F238E27FC236}">
                <a16:creationId xmlns:a16="http://schemas.microsoft.com/office/drawing/2014/main" id="{598B14D4-1C85-DD65-5737-CE4CE14D5718}"/>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789696" y="1143000"/>
            <a:ext cx="5572813" cy="5521327"/>
          </a:xfrm>
          <a:prstGeom prst="rect">
            <a:avLst/>
          </a:prstGeom>
          <a:ln>
            <a:noFill/>
          </a:ln>
          <a:effectLst>
            <a:softEdge rad="112500"/>
          </a:effectLst>
        </p:spPr>
      </p:pic>
      <p:sp>
        <p:nvSpPr>
          <p:cNvPr id="4" name="Title 3">
            <a:extLst>
              <a:ext uri="{FF2B5EF4-FFF2-40B4-BE49-F238E27FC236}">
                <a16:creationId xmlns:a16="http://schemas.microsoft.com/office/drawing/2014/main" id="{448115F4-472B-5AD9-E489-EF97C71A86A3}"/>
              </a:ext>
            </a:extLst>
          </p:cNvPr>
          <p:cNvSpPr>
            <a:spLocks noGrp="1"/>
          </p:cNvSpPr>
          <p:nvPr>
            <p:ph type="title"/>
          </p:nvPr>
        </p:nvSpPr>
        <p:spPr>
          <a:xfrm>
            <a:off x="838200" y="320040"/>
            <a:ext cx="10515600" cy="822960"/>
          </a:xfrm>
        </p:spPr>
        <p:txBody>
          <a:bodyPr anchor="ctr">
            <a:normAutofit/>
          </a:bodyPr>
          <a:lstStyle/>
          <a:p>
            <a:r>
              <a:rPr lang="en-US"/>
              <a:t>2025 Planned Enhancements Cont’d</a:t>
            </a:r>
          </a:p>
        </p:txBody>
      </p:sp>
    </p:spTree>
    <p:extLst>
      <p:ext uri="{BB962C8B-B14F-4D97-AF65-F5344CB8AC3E}">
        <p14:creationId xmlns:p14="http://schemas.microsoft.com/office/powerpoint/2010/main" val="1597023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a:extLst>
              <a:ext uri="{FF2B5EF4-FFF2-40B4-BE49-F238E27FC236}">
                <a16:creationId xmlns:a16="http://schemas.microsoft.com/office/drawing/2014/main" id="{61F8DDD9-570D-EA65-66EA-AD88253E8CB0}"/>
              </a:ext>
            </a:extLst>
          </p:cNvPr>
          <p:cNvSpPr>
            <a:spLocks noGrp="1"/>
          </p:cNvSpPr>
          <p:nvPr>
            <p:ph idx="10"/>
          </p:nvPr>
        </p:nvSpPr>
        <p:spPr>
          <a:xfrm>
            <a:off x="442901" y="1849338"/>
            <a:ext cx="3368844" cy="3168441"/>
          </a:xfrm>
        </p:spPr>
        <p:txBody>
          <a:bodyPr vert="horz" lIns="91440" tIns="45720" rIns="91440" bIns="45720" rtlCol="0" anchor="t">
            <a:noAutofit/>
          </a:bodyPr>
          <a:lstStyle/>
          <a:p>
            <a:pPr marL="0" indent="0" algn="ctr">
              <a:buNone/>
            </a:pPr>
            <a:r>
              <a:rPr lang="en-US" sz="4800">
                <a:latin typeface="+mj-lt"/>
                <a:cs typeface="Segoe UI"/>
              </a:rPr>
              <a:t>2025</a:t>
            </a:r>
          </a:p>
          <a:p>
            <a:pPr marL="0" indent="0" algn="ctr">
              <a:buNone/>
            </a:pPr>
            <a:r>
              <a:rPr lang="en-US" sz="4800">
                <a:latin typeface="+mj-lt"/>
                <a:cs typeface="Segoe UI"/>
              </a:rPr>
              <a:t>Supplier Diversity</a:t>
            </a:r>
          </a:p>
          <a:p>
            <a:pPr marL="0" indent="0" algn="ctr">
              <a:buNone/>
            </a:pPr>
            <a:r>
              <a:rPr lang="en-US" sz="4800">
                <a:latin typeface="Merriweather"/>
                <a:cs typeface="Segoe UI"/>
              </a:rPr>
              <a:t>Goals</a:t>
            </a:r>
          </a:p>
        </p:txBody>
      </p:sp>
      <p:graphicFrame>
        <p:nvGraphicFramePr>
          <p:cNvPr id="11" name="Rectangle 1">
            <a:extLst>
              <a:ext uri="{FF2B5EF4-FFF2-40B4-BE49-F238E27FC236}">
                <a16:creationId xmlns:a16="http://schemas.microsoft.com/office/drawing/2014/main" id="{77BC2F51-EF45-278C-524D-8D6C16AA576B}"/>
              </a:ext>
            </a:extLst>
          </p:cNvPr>
          <p:cNvGraphicFramePr>
            <a:graphicFrameLocks noGrp="1"/>
          </p:cNvGraphicFramePr>
          <p:nvPr>
            <p:ph idx="1"/>
          </p:nvPr>
        </p:nvGraphicFramePr>
        <p:xfrm>
          <a:off x="4684296" y="457203"/>
          <a:ext cx="6901608" cy="5714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3AD531D5-84DF-0D99-B9BA-0421B72FD483}"/>
              </a:ext>
            </a:extLst>
          </p:cNvPr>
          <p:cNvSpPr txBox="1"/>
          <p:nvPr/>
        </p:nvSpPr>
        <p:spPr>
          <a:xfrm>
            <a:off x="369470" y="777240"/>
            <a:ext cx="3167855" cy="369332"/>
          </a:xfrm>
          <a:prstGeom prst="rect">
            <a:avLst/>
          </a:prstGeom>
          <a:noFill/>
        </p:spPr>
        <p:txBody>
          <a:bodyPr wrap="none" rtlCol="0">
            <a:spAutoFit/>
          </a:bodyPr>
          <a:lstStyle/>
          <a:p>
            <a:r>
              <a:rPr lang="en-US" dirty="0">
                <a:solidFill>
                  <a:srgbClr val="FF0000"/>
                </a:solidFill>
              </a:rPr>
              <a:t>We will cover goals for 2026</a:t>
            </a:r>
          </a:p>
        </p:txBody>
      </p:sp>
    </p:spTree>
    <p:extLst>
      <p:ext uri="{BB962C8B-B14F-4D97-AF65-F5344CB8AC3E}">
        <p14:creationId xmlns:p14="http://schemas.microsoft.com/office/powerpoint/2010/main" val="4151048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B938B4-C582-3536-A8A8-209D2F0C8447}"/>
              </a:ext>
            </a:extLst>
          </p:cNvPr>
          <p:cNvSpPr>
            <a:spLocks noGrp="1"/>
          </p:cNvSpPr>
          <p:nvPr>
            <p:ph sz="half" idx="2"/>
          </p:nvPr>
        </p:nvSpPr>
        <p:spPr/>
        <p:txBody>
          <a:bodyPr>
            <a:normAutofit fontScale="92500" lnSpcReduction="10000"/>
          </a:bodyPr>
          <a:lstStyle/>
          <a:p>
            <a:r>
              <a:rPr lang="en-US"/>
              <a:t>The Office of Diversity &amp; Inclusion had one  staffing change (Contract Compliance Administrator) in 2024 and is now staffed with the following:</a:t>
            </a:r>
          </a:p>
          <a:p>
            <a:endParaRPr lang="en-US"/>
          </a:p>
          <a:p>
            <a:r>
              <a:rPr lang="en-US"/>
              <a:t>Cynthia Simmons-Taylor, a 28- year City employee is the Officer of Diversity, Compliance &amp; Inclusion and oversees the department.</a:t>
            </a:r>
          </a:p>
        </p:txBody>
      </p:sp>
      <p:sp>
        <p:nvSpPr>
          <p:cNvPr id="5" name="Content Placeholder 4">
            <a:extLst>
              <a:ext uri="{FF2B5EF4-FFF2-40B4-BE49-F238E27FC236}">
                <a16:creationId xmlns:a16="http://schemas.microsoft.com/office/drawing/2014/main" id="{0E6F4BAF-625F-63E1-C919-B9C12FFB8B5F}"/>
              </a:ext>
            </a:extLst>
          </p:cNvPr>
          <p:cNvSpPr>
            <a:spLocks noGrp="1"/>
          </p:cNvSpPr>
          <p:nvPr>
            <p:ph sz="quarter" idx="4"/>
          </p:nvPr>
        </p:nvSpPr>
        <p:spPr/>
        <p:txBody>
          <a:bodyPr vert="horz" lIns="91440" tIns="45720" rIns="91440" bIns="45720" rtlCol="0" anchor="t">
            <a:normAutofit fontScale="85000" lnSpcReduction="20000"/>
          </a:bodyPr>
          <a:lstStyle/>
          <a:p>
            <a:r>
              <a:rPr lang="en-US"/>
              <a:t>Michael Szymanski is Contract Compliance Administrator and is responsible for assigning goals to Public Works’ projects for the inclusion of minority and women owned businesses, as well as monitors certified MWBE inclusion.</a:t>
            </a:r>
          </a:p>
          <a:p>
            <a:r>
              <a:rPr lang="en-US"/>
              <a:t>Bianca Jones is the Manager of our Inclusion Project, and she organizes programing, partnerships, certification, and other education and outreach efforts to build out our eco system.</a:t>
            </a:r>
          </a:p>
        </p:txBody>
      </p:sp>
      <p:sp>
        <p:nvSpPr>
          <p:cNvPr id="6" name="Title 5">
            <a:extLst>
              <a:ext uri="{FF2B5EF4-FFF2-40B4-BE49-F238E27FC236}">
                <a16:creationId xmlns:a16="http://schemas.microsoft.com/office/drawing/2014/main" id="{BC284A84-D77E-3E2D-45B1-306983923179}"/>
              </a:ext>
            </a:extLst>
          </p:cNvPr>
          <p:cNvSpPr>
            <a:spLocks noGrp="1"/>
          </p:cNvSpPr>
          <p:nvPr>
            <p:ph type="title"/>
          </p:nvPr>
        </p:nvSpPr>
        <p:spPr/>
        <p:txBody>
          <a:bodyPr/>
          <a:lstStyle/>
          <a:p>
            <a:r>
              <a:rPr lang="en-US"/>
              <a:t>Staffing </a:t>
            </a:r>
          </a:p>
        </p:txBody>
      </p:sp>
      <p:pic>
        <p:nvPicPr>
          <p:cNvPr id="7" name="Picture 6" descr="A logo with text and symbols&#10;&#10;Description automatically generated">
            <a:extLst>
              <a:ext uri="{FF2B5EF4-FFF2-40B4-BE49-F238E27FC236}">
                <a16:creationId xmlns:a16="http://schemas.microsoft.com/office/drawing/2014/main" id="{E2D017C9-4940-D305-96A3-82B960439A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5078" y="6119971"/>
            <a:ext cx="561651" cy="561651"/>
          </a:xfrm>
          <a:prstGeom prst="rect">
            <a:avLst/>
          </a:prstGeom>
          <a:noFill/>
        </p:spPr>
      </p:pic>
    </p:spTree>
    <p:extLst>
      <p:ext uri="{BB962C8B-B14F-4D97-AF65-F5344CB8AC3E}">
        <p14:creationId xmlns:p14="http://schemas.microsoft.com/office/powerpoint/2010/main" val="1208248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799A90-955B-EF4F-F4DF-ABB9628E81FB}"/>
              </a:ext>
            </a:extLst>
          </p:cNvPr>
          <p:cNvSpPr>
            <a:spLocks noGrp="1"/>
          </p:cNvSpPr>
          <p:nvPr>
            <p:ph sz="half" idx="2"/>
          </p:nvPr>
        </p:nvSpPr>
        <p:spPr/>
        <p:txBody>
          <a:bodyPr>
            <a:normAutofit lnSpcReduction="10000"/>
          </a:bodyPr>
          <a:lstStyle/>
          <a:p>
            <a:r>
              <a:rPr lang="en-US"/>
              <a:t>Our objective is to promote equal opportunity for minority and women-owned business, including small local and emerging businesses (SLEBE), and to encourage utilization of such businesses in City contracting and procurement by helping to remove the barriers to the participation of underutilized minority and women business enterprises.</a:t>
            </a:r>
          </a:p>
        </p:txBody>
      </p:sp>
      <p:sp>
        <p:nvSpPr>
          <p:cNvPr id="3" name="Content Placeholder 2">
            <a:extLst>
              <a:ext uri="{FF2B5EF4-FFF2-40B4-BE49-F238E27FC236}">
                <a16:creationId xmlns:a16="http://schemas.microsoft.com/office/drawing/2014/main" id="{9F57DB16-58AD-3C4F-E2A1-60BF8B64647C}"/>
              </a:ext>
            </a:extLst>
          </p:cNvPr>
          <p:cNvSpPr>
            <a:spLocks noGrp="1"/>
          </p:cNvSpPr>
          <p:nvPr>
            <p:ph sz="quarter" idx="4"/>
          </p:nvPr>
        </p:nvSpPr>
        <p:spPr/>
        <p:txBody>
          <a:bodyPr/>
          <a:lstStyle/>
          <a:p>
            <a:r>
              <a:rPr lang="en-US"/>
              <a:t>South Bend’s policy is to ensure nondiscrimination in the award and administration of City contracts and to take affirmative steps to address past discrimination by creating a level playing field on which underutilized minority and women business enterprises can compete fairly for City contracts.</a:t>
            </a:r>
          </a:p>
        </p:txBody>
      </p:sp>
      <p:sp>
        <p:nvSpPr>
          <p:cNvPr id="4" name="Title 3">
            <a:extLst>
              <a:ext uri="{FF2B5EF4-FFF2-40B4-BE49-F238E27FC236}">
                <a16:creationId xmlns:a16="http://schemas.microsoft.com/office/drawing/2014/main" id="{CCEC46C1-C045-A7ED-8ED8-DA586A003C40}"/>
              </a:ext>
            </a:extLst>
          </p:cNvPr>
          <p:cNvSpPr>
            <a:spLocks noGrp="1"/>
          </p:cNvSpPr>
          <p:nvPr>
            <p:ph type="title"/>
          </p:nvPr>
        </p:nvSpPr>
        <p:spPr/>
        <p:txBody>
          <a:bodyPr/>
          <a:lstStyle/>
          <a:p>
            <a:r>
              <a:rPr lang="en-US"/>
              <a:t>Objective &amp; Policy</a:t>
            </a:r>
          </a:p>
        </p:txBody>
      </p:sp>
      <p:pic>
        <p:nvPicPr>
          <p:cNvPr id="5" name="Picture 4" descr="A logo with text and symbols&#10;&#10;Description automatically generated">
            <a:extLst>
              <a:ext uri="{FF2B5EF4-FFF2-40B4-BE49-F238E27FC236}">
                <a16:creationId xmlns:a16="http://schemas.microsoft.com/office/drawing/2014/main" id="{3DEF4001-D784-4EA7-D712-8BB1F66F7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5078" y="6119971"/>
            <a:ext cx="561651" cy="561651"/>
          </a:xfrm>
          <a:prstGeom prst="rect">
            <a:avLst/>
          </a:prstGeom>
          <a:noFill/>
        </p:spPr>
      </p:pic>
      <p:cxnSp>
        <p:nvCxnSpPr>
          <p:cNvPr id="7" name="Straight Connector 6">
            <a:extLst>
              <a:ext uri="{FF2B5EF4-FFF2-40B4-BE49-F238E27FC236}">
                <a16:creationId xmlns:a16="http://schemas.microsoft.com/office/drawing/2014/main" id="{4DA4D78A-0789-E9DC-8E73-1A0AA2A908DB}"/>
              </a:ext>
            </a:extLst>
          </p:cNvPr>
          <p:cNvCxnSpPr/>
          <p:nvPr/>
        </p:nvCxnSpPr>
        <p:spPr>
          <a:xfrm>
            <a:off x="475488" y="585216"/>
            <a:ext cx="10469880" cy="5534755"/>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548968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127596-5656-588A-387F-22D60B7F4D14}"/>
              </a:ext>
            </a:extLst>
          </p:cNvPr>
          <p:cNvSpPr txBox="1"/>
          <p:nvPr/>
        </p:nvSpPr>
        <p:spPr>
          <a:xfrm>
            <a:off x="839788" y="1681164"/>
            <a:ext cx="5157787" cy="4508500"/>
          </a:xfrm>
          <a:prstGeom prst="rect">
            <a:avLst/>
          </a:prstGeom>
        </p:spPr>
        <p:txBody>
          <a:bodyPr vert="horz" lIns="91440" tIns="45720" rIns="91440" bIns="45720" rtlCol="0">
            <a:normAutofit/>
          </a:bodyPr>
          <a:lstStyle/>
          <a:p>
            <a:pPr marL="228600" indent="-228600" defTabSz="914400">
              <a:lnSpc>
                <a:spcPct val="90000"/>
              </a:lnSpc>
              <a:spcBef>
                <a:spcPts val="1000"/>
              </a:spcBef>
              <a:buFont typeface="Arial" panose="020B0604020202020204" pitchFamily="34" charset="0"/>
              <a:buChar char="•"/>
            </a:pPr>
            <a:r>
              <a:rPr lang="en-US" sz="2800" b="1" i="0">
                <a:effectLst/>
              </a:rPr>
              <a:t>Office of Diversity &amp; Inclusion</a:t>
            </a:r>
            <a:r>
              <a:rPr lang="en-US" sz="2800" b="0" i="0">
                <a:effectLst/>
              </a:rPr>
              <a:t>: The City of South Bend’s driving force </a:t>
            </a:r>
            <a:r>
              <a:rPr lang="en-US" sz="2800"/>
              <a:t>continues to be </a:t>
            </a:r>
            <a:r>
              <a:rPr lang="en-US" sz="2800" b="0" i="0">
                <a:effectLst/>
              </a:rPr>
              <a:t>committed to fostering a diverse, compliant, inclusive, and equitable environment. We believe that supporting local businesses from various backgrounds is a crucial step in achieving these goals.</a:t>
            </a:r>
            <a:endParaRPr lang="en-US" sz="2800"/>
          </a:p>
        </p:txBody>
      </p:sp>
      <p:pic>
        <p:nvPicPr>
          <p:cNvPr id="4" name="Picture 2">
            <a:extLst>
              <a:ext uri="{FF2B5EF4-FFF2-40B4-BE49-F238E27FC236}">
                <a16:creationId xmlns:a16="http://schemas.microsoft.com/office/drawing/2014/main" id="{F81B6096-BE01-EE92-C2F9-31778CBF1D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906" r="18356" b="1"/>
          <a:stretch/>
        </p:blipFill>
        <p:spPr bwMode="auto">
          <a:xfrm>
            <a:off x="6172200" y="1681164"/>
            <a:ext cx="5183188" cy="4508500"/>
          </a:xfrm>
          <a:prstGeom prst="rect">
            <a:avLst/>
          </a:prstGeom>
          <a:solidFill>
            <a:srgbClr val="FFFFFF"/>
          </a:solidFill>
        </p:spPr>
      </p:pic>
      <p:sp>
        <p:nvSpPr>
          <p:cNvPr id="2" name="Title 1">
            <a:extLst>
              <a:ext uri="{FF2B5EF4-FFF2-40B4-BE49-F238E27FC236}">
                <a16:creationId xmlns:a16="http://schemas.microsoft.com/office/drawing/2014/main" id="{281B410E-F2D4-2A8C-29A6-322E867A4119}"/>
              </a:ext>
            </a:extLst>
          </p:cNvPr>
          <p:cNvSpPr>
            <a:spLocks noGrp="1"/>
          </p:cNvSpPr>
          <p:nvPr>
            <p:ph type="title"/>
          </p:nvPr>
        </p:nvSpPr>
        <p:spPr>
          <a:xfrm>
            <a:off x="838200" y="320040"/>
            <a:ext cx="10515600" cy="822960"/>
          </a:xfrm>
        </p:spPr>
        <p:txBody>
          <a:bodyPr vert="horz" lIns="91440" tIns="45720" rIns="91440" bIns="45720" rtlCol="0" anchor="ctr">
            <a:normAutofit/>
          </a:bodyPr>
          <a:lstStyle/>
          <a:p>
            <a:r>
              <a:rPr lang="en-US" b="1" kern="1200">
                <a:latin typeface="+mj-lt"/>
                <a:ea typeface="+mj-ea"/>
                <a:cs typeface="+mj-cs"/>
              </a:rPr>
              <a:t>CONCLUSION</a:t>
            </a:r>
          </a:p>
        </p:txBody>
      </p:sp>
    </p:spTree>
    <p:extLst>
      <p:ext uri="{BB962C8B-B14F-4D97-AF65-F5344CB8AC3E}">
        <p14:creationId xmlns:p14="http://schemas.microsoft.com/office/powerpoint/2010/main" val="4117726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14E336-DE00-2D5D-E23C-7A0EEE92D592}"/>
              </a:ext>
            </a:extLst>
          </p:cNvPr>
          <p:cNvPicPr>
            <a:picLocks noChangeAspect="1"/>
          </p:cNvPicPr>
          <p:nvPr/>
        </p:nvPicPr>
        <p:blipFill>
          <a:blip r:embed="rId2"/>
          <a:stretch>
            <a:fillRect/>
          </a:stretch>
        </p:blipFill>
        <p:spPr>
          <a:xfrm>
            <a:off x="757647" y="104503"/>
            <a:ext cx="9940834" cy="6048103"/>
          </a:xfrm>
          <a:prstGeom prst="rect">
            <a:avLst/>
          </a:prstGeom>
        </p:spPr>
      </p:pic>
      <p:cxnSp>
        <p:nvCxnSpPr>
          <p:cNvPr id="4" name="Straight Connector 3">
            <a:extLst>
              <a:ext uri="{FF2B5EF4-FFF2-40B4-BE49-F238E27FC236}">
                <a16:creationId xmlns:a16="http://schemas.microsoft.com/office/drawing/2014/main" id="{A586A5F0-B5CE-686D-E488-6E4D40C7FD31}"/>
              </a:ext>
            </a:extLst>
          </p:cNvPr>
          <p:cNvCxnSpPr/>
          <p:nvPr/>
        </p:nvCxnSpPr>
        <p:spPr>
          <a:xfrm>
            <a:off x="757647" y="274320"/>
            <a:ext cx="11211849" cy="6053328"/>
          </a:xfrm>
          <a:prstGeom prst="line">
            <a:avLst/>
          </a:prstGeom>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A18A8C08-122C-4BEE-08DC-BFA1FB4EC570}"/>
              </a:ext>
            </a:extLst>
          </p:cNvPr>
          <p:cNvSpPr txBox="1"/>
          <p:nvPr/>
        </p:nvSpPr>
        <p:spPr>
          <a:xfrm>
            <a:off x="7936992" y="475488"/>
            <a:ext cx="1566454" cy="369332"/>
          </a:xfrm>
          <a:prstGeom prst="rect">
            <a:avLst/>
          </a:prstGeom>
          <a:noFill/>
        </p:spPr>
        <p:txBody>
          <a:bodyPr wrap="none" rtlCol="0">
            <a:spAutoFit/>
          </a:bodyPr>
          <a:lstStyle/>
          <a:p>
            <a:r>
              <a:rPr lang="en-US" dirty="0">
                <a:solidFill>
                  <a:srgbClr val="FF0000"/>
                </a:solidFill>
              </a:rPr>
              <a:t>Remove Page</a:t>
            </a:r>
          </a:p>
        </p:txBody>
      </p:sp>
    </p:spTree>
    <p:extLst>
      <p:ext uri="{BB962C8B-B14F-4D97-AF65-F5344CB8AC3E}">
        <p14:creationId xmlns:p14="http://schemas.microsoft.com/office/powerpoint/2010/main" val="3523585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F1B4B-7D16-BCFA-4766-1D2FCFF2B132}"/>
              </a:ext>
            </a:extLst>
          </p:cNvPr>
          <p:cNvSpPr>
            <a:spLocks noGrp="1"/>
          </p:cNvSpPr>
          <p:nvPr>
            <p:ph type="title"/>
          </p:nvPr>
        </p:nvSpPr>
        <p:spPr>
          <a:xfrm>
            <a:off x="731520" y="66958"/>
            <a:ext cx="2539331" cy="1018228"/>
          </a:xfrm>
        </p:spPr>
        <p:txBody>
          <a:bodyPr/>
          <a:lstStyle/>
          <a:p>
            <a:pPr algn="ctr"/>
            <a:r>
              <a:rPr lang="en-US" dirty="0"/>
              <a:t>Contents</a:t>
            </a:r>
          </a:p>
        </p:txBody>
      </p:sp>
      <p:sp>
        <p:nvSpPr>
          <p:cNvPr id="4" name="Content Placeholder 3">
            <a:extLst>
              <a:ext uri="{FF2B5EF4-FFF2-40B4-BE49-F238E27FC236}">
                <a16:creationId xmlns:a16="http://schemas.microsoft.com/office/drawing/2014/main" id="{ACE99AF3-27CA-7DFD-DAAA-CFDD5FBBE3AA}"/>
              </a:ext>
            </a:extLst>
          </p:cNvPr>
          <p:cNvSpPr>
            <a:spLocks noGrp="1"/>
          </p:cNvSpPr>
          <p:nvPr>
            <p:ph idx="1"/>
          </p:nvPr>
        </p:nvSpPr>
        <p:spPr>
          <a:xfrm>
            <a:off x="4507992" y="475488"/>
            <a:ext cx="6199632" cy="5257802"/>
          </a:xfrm>
        </p:spPr>
        <p:txBody>
          <a:bodyPr vert="horz" lIns="91440" tIns="45720" rIns="91440" bIns="45720" rtlCol="0" anchor="t">
            <a:noAutofit/>
          </a:bodyPr>
          <a:lstStyle/>
          <a:p>
            <a:endParaRPr lang="en-US" dirty="0"/>
          </a:p>
          <a:p>
            <a:r>
              <a:rPr lang="en-US" dirty="0">
                <a:cs typeface="Segoe UI"/>
              </a:rPr>
              <a:t>Background on ODCI</a:t>
            </a:r>
            <a:endParaRPr lang="en-US" dirty="0">
              <a:ea typeface="Lato"/>
              <a:cs typeface="Segoe UI"/>
            </a:endParaRPr>
          </a:p>
          <a:p>
            <a:endParaRPr lang="en-US" dirty="0"/>
          </a:p>
          <a:p>
            <a:r>
              <a:rPr lang="en-US" dirty="0">
                <a:cs typeface="Segoe UI"/>
              </a:rPr>
              <a:t>Mission and Vision Statements</a:t>
            </a:r>
            <a:endParaRPr lang="en-US" dirty="0">
              <a:ea typeface="Lato"/>
              <a:cs typeface="Segoe UI"/>
            </a:endParaRPr>
          </a:p>
          <a:p>
            <a:endParaRPr lang="en-US" dirty="0">
              <a:ea typeface="Lato"/>
            </a:endParaRPr>
          </a:p>
          <a:p>
            <a:r>
              <a:rPr lang="en-US" dirty="0">
                <a:cs typeface="Segoe UI"/>
              </a:rPr>
              <a:t>2024 Accomplishments/Highlights</a:t>
            </a:r>
            <a:endParaRPr lang="en-US" dirty="0">
              <a:ea typeface="Lato"/>
              <a:cs typeface="Segoe UI"/>
            </a:endParaRPr>
          </a:p>
          <a:p>
            <a:endParaRPr lang="en-US" dirty="0"/>
          </a:p>
          <a:p>
            <a:r>
              <a:rPr lang="en-US" dirty="0">
                <a:cs typeface="Segoe UI"/>
              </a:rPr>
              <a:t>Internal Staffing Updates</a:t>
            </a:r>
            <a:endParaRPr lang="en-US" dirty="0">
              <a:ea typeface="Lato"/>
              <a:cs typeface="Segoe UI"/>
            </a:endParaRPr>
          </a:p>
          <a:p>
            <a:endParaRPr lang="en-US" dirty="0"/>
          </a:p>
          <a:p>
            <a:r>
              <a:rPr lang="en-US" dirty="0">
                <a:cs typeface="Segoe UI"/>
              </a:rPr>
              <a:t>2025 Projected Activities &amp; Goals</a:t>
            </a:r>
            <a:endParaRPr lang="en-US" dirty="0">
              <a:ea typeface="Lato"/>
              <a:cs typeface="Segoe UI"/>
            </a:endParaRPr>
          </a:p>
        </p:txBody>
      </p:sp>
      <p:pic>
        <p:nvPicPr>
          <p:cNvPr id="3" name="Picture 2" descr="A logo with text and symbols&#10;&#10;Description automatically generated">
            <a:extLst>
              <a:ext uri="{FF2B5EF4-FFF2-40B4-BE49-F238E27FC236}">
                <a16:creationId xmlns:a16="http://schemas.microsoft.com/office/drawing/2014/main" id="{9EA36199-1F94-96F5-B06D-829110221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5078" y="6119971"/>
            <a:ext cx="561651" cy="561651"/>
          </a:xfrm>
          <a:prstGeom prst="rect">
            <a:avLst/>
          </a:prstGeom>
          <a:noFill/>
        </p:spPr>
      </p:pic>
      <p:sp>
        <p:nvSpPr>
          <p:cNvPr id="5" name="TextBox 4">
            <a:extLst>
              <a:ext uri="{FF2B5EF4-FFF2-40B4-BE49-F238E27FC236}">
                <a16:creationId xmlns:a16="http://schemas.microsoft.com/office/drawing/2014/main" id="{44ED1E4C-F73A-2CE1-3731-EE48583D62B9}"/>
              </a:ext>
            </a:extLst>
          </p:cNvPr>
          <p:cNvSpPr txBox="1"/>
          <p:nvPr/>
        </p:nvSpPr>
        <p:spPr>
          <a:xfrm>
            <a:off x="393427" y="1534728"/>
            <a:ext cx="3831101" cy="3139321"/>
          </a:xfrm>
          <a:prstGeom prst="rect">
            <a:avLst/>
          </a:prstGeom>
          <a:noFill/>
        </p:spPr>
        <p:txBody>
          <a:bodyPr wrap="square" rtlCol="0">
            <a:spAutoFit/>
          </a:bodyPr>
          <a:lstStyle/>
          <a:p>
            <a:r>
              <a:rPr lang="en-US" dirty="0">
                <a:solidFill>
                  <a:srgbClr val="FF0000"/>
                </a:solidFill>
              </a:rPr>
              <a:t>Proposed 2025 Content</a:t>
            </a:r>
          </a:p>
          <a:p>
            <a:pPr marL="285750" indent="-285750">
              <a:buFont typeface="Arial" panose="020B0604020202020204" pitchFamily="34" charset="0"/>
              <a:buChar char="•"/>
            </a:pPr>
            <a:r>
              <a:rPr lang="en-US" dirty="0">
                <a:solidFill>
                  <a:srgbClr val="FF0000"/>
                </a:solidFill>
              </a:rPr>
              <a:t>Executive Summary</a:t>
            </a:r>
          </a:p>
          <a:p>
            <a:pPr marL="285750" indent="-285750">
              <a:buFont typeface="Arial" panose="020B0604020202020204" pitchFamily="34" charset="0"/>
              <a:buChar char="•"/>
            </a:pPr>
            <a:r>
              <a:rPr lang="en-US" dirty="0">
                <a:solidFill>
                  <a:srgbClr val="FF0000"/>
                </a:solidFill>
              </a:rPr>
              <a:t>ODI Roles </a:t>
            </a:r>
          </a:p>
          <a:p>
            <a:pPr marL="285750" indent="-285750">
              <a:buFont typeface="Arial" panose="020B0604020202020204" pitchFamily="34" charset="0"/>
              <a:buChar char="•"/>
            </a:pPr>
            <a:r>
              <a:rPr lang="en-US" dirty="0">
                <a:solidFill>
                  <a:srgbClr val="FF0000"/>
                </a:solidFill>
              </a:rPr>
              <a:t>Mission/Vision</a:t>
            </a:r>
          </a:p>
          <a:p>
            <a:pPr marL="285750" indent="-285750">
              <a:buFont typeface="Arial" panose="020B0604020202020204" pitchFamily="34" charset="0"/>
              <a:buChar char="•"/>
            </a:pPr>
            <a:r>
              <a:rPr lang="en-US" dirty="0">
                <a:solidFill>
                  <a:srgbClr val="FF0000"/>
                </a:solidFill>
              </a:rPr>
              <a:t>Annual Spend Analysis</a:t>
            </a:r>
          </a:p>
          <a:p>
            <a:pPr marL="285750" indent="-285750">
              <a:buFont typeface="Arial" panose="020B0604020202020204" pitchFamily="34" charset="0"/>
              <a:buChar char="•"/>
            </a:pPr>
            <a:r>
              <a:rPr lang="en-US" dirty="0">
                <a:solidFill>
                  <a:srgbClr val="FF0000"/>
                </a:solidFill>
              </a:rPr>
              <a:t>Capacity Building Efforts</a:t>
            </a:r>
          </a:p>
          <a:p>
            <a:pPr marL="285750" indent="-285750">
              <a:buFont typeface="Arial" panose="020B0604020202020204" pitchFamily="34" charset="0"/>
              <a:buChar char="•"/>
            </a:pPr>
            <a:r>
              <a:rPr lang="en-US" dirty="0">
                <a:solidFill>
                  <a:srgbClr val="FF0000"/>
                </a:solidFill>
              </a:rPr>
              <a:t>Partnerships and Community Impact</a:t>
            </a:r>
          </a:p>
          <a:p>
            <a:pPr marL="285750" indent="-285750">
              <a:buFont typeface="Arial" panose="020B0604020202020204" pitchFamily="34" charset="0"/>
              <a:buChar char="•"/>
            </a:pPr>
            <a:r>
              <a:rPr lang="en-US" dirty="0">
                <a:solidFill>
                  <a:srgbClr val="FF0000"/>
                </a:solidFill>
              </a:rPr>
              <a:t>Successes and Challenges</a:t>
            </a:r>
          </a:p>
          <a:p>
            <a:pPr marL="285750" indent="-285750">
              <a:buFont typeface="Arial" panose="020B0604020202020204" pitchFamily="34" charset="0"/>
              <a:buChar char="•"/>
            </a:pPr>
            <a:r>
              <a:rPr lang="en-US" dirty="0">
                <a:solidFill>
                  <a:srgbClr val="FF0000"/>
                </a:solidFill>
              </a:rPr>
              <a:t>2026 Strategic Priorities </a:t>
            </a:r>
          </a:p>
          <a:p>
            <a:pPr marL="285750" indent="-285750">
              <a:buFont typeface="Arial" panose="020B0604020202020204" pitchFamily="34" charset="0"/>
              <a:buChar char="•"/>
            </a:pPr>
            <a:r>
              <a:rPr lang="en-US" dirty="0">
                <a:solidFill>
                  <a:srgbClr val="FF0000"/>
                </a:solidFill>
              </a:rPr>
              <a:t>Report Closing </a:t>
            </a:r>
          </a:p>
        </p:txBody>
      </p:sp>
    </p:spTree>
    <p:extLst>
      <p:ext uri="{BB962C8B-B14F-4D97-AF65-F5344CB8AC3E}">
        <p14:creationId xmlns:p14="http://schemas.microsoft.com/office/powerpoint/2010/main" val="2959134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296902-5E99-A4EA-1B0B-2E6B920DAD05}"/>
              </a:ext>
            </a:extLst>
          </p:cNvPr>
          <p:cNvSpPr>
            <a:spLocks noGrp="1"/>
          </p:cNvSpPr>
          <p:nvPr>
            <p:ph type="body" sz="quarter" idx="13"/>
          </p:nvPr>
        </p:nvSpPr>
        <p:spPr/>
        <p:txBody>
          <a:bodyPr>
            <a:normAutofit fontScale="25000" lnSpcReduction="20000"/>
          </a:bodyPr>
          <a:lstStyle/>
          <a:p>
            <a:pPr marL="0" indent="0">
              <a:buNone/>
            </a:pPr>
            <a:r>
              <a:rPr lang="en-US" sz="12800" u="sng" dirty="0"/>
              <a:t>Disparity Study</a:t>
            </a:r>
          </a:p>
          <a:p>
            <a:pPr marL="0" indent="0">
              <a:buNone/>
            </a:pPr>
            <a:endParaRPr lang="en-US" sz="1600" u="sng" dirty="0"/>
          </a:p>
          <a:p>
            <a:pPr marL="0" indent="0">
              <a:buNone/>
            </a:pPr>
            <a:r>
              <a:rPr lang="en-US" sz="8600" dirty="0"/>
              <a:t>In response to the 2020 disparity study, the City of South Bend identified areas where city spending could improve in utilization and spending with minority and women-owned business enterprises. Consequently, the Office of Diversity, Compliance, and Inclusion prioritized their efforts, starting with Public Works projects. The disparity study pinpointed specific NAICS codes and helped the city set weighted goals to encourage prime contractors to utilize more minority and women-owned business enterprises.</a:t>
            </a:r>
            <a:endParaRPr lang="en-US" dirty="0"/>
          </a:p>
        </p:txBody>
      </p:sp>
      <p:sp>
        <p:nvSpPr>
          <p:cNvPr id="3" name="Title 2">
            <a:extLst>
              <a:ext uri="{FF2B5EF4-FFF2-40B4-BE49-F238E27FC236}">
                <a16:creationId xmlns:a16="http://schemas.microsoft.com/office/drawing/2014/main" id="{E89FCD5A-4345-6ED8-BD11-5443564C4E9E}"/>
              </a:ext>
            </a:extLst>
          </p:cNvPr>
          <p:cNvSpPr>
            <a:spLocks noGrp="1"/>
          </p:cNvSpPr>
          <p:nvPr>
            <p:ph type="title"/>
          </p:nvPr>
        </p:nvSpPr>
        <p:spPr>
          <a:xfrm>
            <a:off x="838200" y="691333"/>
            <a:ext cx="7498080" cy="793436"/>
          </a:xfrm>
        </p:spPr>
        <p:txBody>
          <a:bodyPr/>
          <a:lstStyle/>
          <a:p>
            <a:r>
              <a:rPr lang="en-US" dirty="0"/>
              <a:t>Background</a:t>
            </a:r>
          </a:p>
        </p:txBody>
      </p:sp>
      <p:pic>
        <p:nvPicPr>
          <p:cNvPr id="4" name="Picture 3" descr="A logo with text and symbols&#10;&#10;Description automatically generated">
            <a:extLst>
              <a:ext uri="{FF2B5EF4-FFF2-40B4-BE49-F238E27FC236}">
                <a16:creationId xmlns:a16="http://schemas.microsoft.com/office/drawing/2014/main" id="{09D3188F-9A21-0EDB-0726-C0F7D40C08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247" y="6165273"/>
            <a:ext cx="595745" cy="595745"/>
          </a:xfrm>
          <a:prstGeom prst="rect">
            <a:avLst/>
          </a:prstGeom>
          <a:noFill/>
        </p:spPr>
      </p:pic>
      <p:cxnSp>
        <p:nvCxnSpPr>
          <p:cNvPr id="6" name="Straight Connector 5">
            <a:extLst>
              <a:ext uri="{FF2B5EF4-FFF2-40B4-BE49-F238E27FC236}">
                <a16:creationId xmlns:a16="http://schemas.microsoft.com/office/drawing/2014/main" id="{2F7E9BD8-F563-AF7E-05C7-71F99928D95E}"/>
              </a:ext>
            </a:extLst>
          </p:cNvPr>
          <p:cNvCxnSpPr/>
          <p:nvPr/>
        </p:nvCxnSpPr>
        <p:spPr>
          <a:xfrm>
            <a:off x="448056" y="347472"/>
            <a:ext cx="11192256" cy="5660136"/>
          </a:xfrm>
          <a:prstGeom prst="line">
            <a:avLst/>
          </a:prstGeom>
        </p:spPr>
        <p:style>
          <a:lnRef idx="1">
            <a:schemeClr val="accent4"/>
          </a:lnRef>
          <a:fillRef idx="0">
            <a:schemeClr val="accent4"/>
          </a:fillRef>
          <a:effectRef idx="0">
            <a:schemeClr val="accent4"/>
          </a:effectRef>
          <a:fontRef idx="minor">
            <a:schemeClr val="tx1"/>
          </a:fontRef>
        </p:style>
      </p:cxnSp>
      <p:sp>
        <p:nvSpPr>
          <p:cNvPr id="7" name="TextBox 6">
            <a:extLst>
              <a:ext uri="{FF2B5EF4-FFF2-40B4-BE49-F238E27FC236}">
                <a16:creationId xmlns:a16="http://schemas.microsoft.com/office/drawing/2014/main" id="{C8B4657D-0F7B-7027-6FA6-04AA75D2E958}"/>
              </a:ext>
            </a:extLst>
          </p:cNvPr>
          <p:cNvSpPr txBox="1"/>
          <p:nvPr/>
        </p:nvSpPr>
        <p:spPr>
          <a:xfrm>
            <a:off x="1124712" y="349002"/>
            <a:ext cx="2044149" cy="369332"/>
          </a:xfrm>
          <a:prstGeom prst="rect">
            <a:avLst/>
          </a:prstGeom>
          <a:noFill/>
        </p:spPr>
        <p:txBody>
          <a:bodyPr wrap="none" rtlCol="0">
            <a:spAutoFit/>
          </a:bodyPr>
          <a:lstStyle/>
          <a:p>
            <a:r>
              <a:rPr lang="en-US" dirty="0">
                <a:solidFill>
                  <a:srgbClr val="FF0000"/>
                </a:solidFill>
              </a:rPr>
              <a:t>Remove this page </a:t>
            </a:r>
          </a:p>
        </p:txBody>
      </p:sp>
    </p:spTree>
    <p:extLst>
      <p:ext uri="{BB962C8B-B14F-4D97-AF65-F5344CB8AC3E}">
        <p14:creationId xmlns:p14="http://schemas.microsoft.com/office/powerpoint/2010/main" val="4077833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95A96-B948-B335-9C53-4801DE523F34}"/>
              </a:ext>
            </a:extLst>
          </p:cNvPr>
          <p:cNvSpPr>
            <a:spLocks noGrp="1"/>
          </p:cNvSpPr>
          <p:nvPr>
            <p:ph sz="half" idx="2"/>
          </p:nvPr>
        </p:nvSpPr>
        <p:spPr/>
        <p:txBody>
          <a:bodyPr>
            <a:normAutofit/>
          </a:bodyPr>
          <a:lstStyle/>
          <a:p>
            <a:pPr marL="0" marR="0" indent="0" fontAlgn="base">
              <a:spcBef>
                <a:spcPts val="0"/>
              </a:spcBef>
              <a:spcAft>
                <a:spcPts val="0"/>
              </a:spcAft>
              <a:buNone/>
            </a:pPr>
            <a:r>
              <a:rPr lang="en-US" b="1" u="sng">
                <a:effectLst/>
                <a:latin typeface="Calibri" panose="020F0502020204030204" pitchFamily="34" charset="0"/>
                <a:ea typeface="Aptos" panose="020B0004020202020204" pitchFamily="34" charset="0"/>
                <a:cs typeface="Aptos" panose="020B0004020202020204" pitchFamily="34" charset="0"/>
              </a:rPr>
              <a:t>Mission</a:t>
            </a:r>
            <a:r>
              <a:rPr lang="en-US">
                <a:effectLst/>
                <a:latin typeface="Calibri" panose="020F0502020204030204" pitchFamily="34" charset="0"/>
                <a:ea typeface="Aptos" panose="020B0004020202020204" pitchFamily="34" charset="0"/>
                <a:cs typeface="Aptos" panose="020B0004020202020204" pitchFamily="34" charset="0"/>
              </a:rPr>
              <a:t> </a:t>
            </a:r>
            <a:endParaRPr lang="en-US">
              <a:effectLst/>
              <a:latin typeface="Aptos" panose="020B0004020202020204" pitchFamily="34" charset="0"/>
              <a:ea typeface="Aptos" panose="020B0004020202020204" pitchFamily="34" charset="0"/>
              <a:cs typeface="Aptos" panose="020B0004020202020204" pitchFamily="34" charset="0"/>
            </a:endParaRPr>
          </a:p>
          <a:p>
            <a:pPr marL="0" marR="0" indent="0" fontAlgn="base">
              <a:spcBef>
                <a:spcPts val="0"/>
              </a:spcBef>
              <a:spcAft>
                <a:spcPts val="0"/>
              </a:spcAft>
              <a:buNone/>
            </a:pPr>
            <a:r>
              <a:rPr lang="en-US">
                <a:effectLst/>
                <a:latin typeface="Calibri" panose="020F0502020204030204" pitchFamily="34" charset="0"/>
                <a:ea typeface="Aptos" panose="020B0004020202020204" pitchFamily="34" charset="0"/>
                <a:cs typeface="Aptos" panose="020B0004020202020204" pitchFamily="34" charset="0"/>
              </a:rPr>
              <a:t>We provide access to tools and resources that foster inclusive workplaces, workforces, communities, and city procurement opportunities. We deliver inclusive policy infrastructure, and public/ private program partnerships that expand access to talent pools, enforce fair and equitable employment, housing, public accommodations, education practices, and assist in fostering vibrant and inclusive city economies. </a:t>
            </a:r>
            <a:endParaRPr lang="en-US">
              <a:effectLst/>
              <a:latin typeface="Aptos" panose="020B0004020202020204" pitchFamily="34" charset="0"/>
              <a:ea typeface="Aptos" panose="020B0004020202020204" pitchFamily="34" charset="0"/>
              <a:cs typeface="Aptos" panose="020B0004020202020204" pitchFamily="34" charset="0"/>
            </a:endParaRPr>
          </a:p>
          <a:p>
            <a:pPr marL="0" marR="0" indent="0" fontAlgn="base">
              <a:spcBef>
                <a:spcPts val="0"/>
              </a:spcBef>
              <a:spcAft>
                <a:spcPts val="0"/>
              </a:spcAft>
              <a:buNone/>
            </a:pPr>
            <a:r>
              <a:rPr lang="en-US" sz="1800">
                <a:effectLst/>
                <a:latin typeface="Calibri" panose="020F0502020204030204" pitchFamily="34" charset="0"/>
                <a:ea typeface="Aptos" panose="020B0004020202020204" pitchFamily="34" charset="0"/>
                <a:cs typeface="Aptos" panose="020B0004020202020204" pitchFamily="34" charset="0"/>
              </a:rPr>
              <a:t> </a:t>
            </a:r>
            <a:endParaRPr lang="en-US" sz="1800">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US"/>
          </a:p>
        </p:txBody>
      </p:sp>
      <p:sp>
        <p:nvSpPr>
          <p:cNvPr id="4" name="Title 3">
            <a:extLst>
              <a:ext uri="{FF2B5EF4-FFF2-40B4-BE49-F238E27FC236}">
                <a16:creationId xmlns:a16="http://schemas.microsoft.com/office/drawing/2014/main" id="{F9FE6876-131A-267E-49D0-3C21A01EE788}"/>
              </a:ext>
            </a:extLst>
          </p:cNvPr>
          <p:cNvSpPr>
            <a:spLocks noGrp="1"/>
          </p:cNvSpPr>
          <p:nvPr>
            <p:ph type="title"/>
          </p:nvPr>
        </p:nvSpPr>
        <p:spPr/>
        <p:txBody>
          <a:bodyPr/>
          <a:lstStyle/>
          <a:p>
            <a:r>
              <a:rPr lang="en-US"/>
              <a:t>Mission Statement</a:t>
            </a:r>
          </a:p>
        </p:txBody>
      </p:sp>
      <p:pic>
        <p:nvPicPr>
          <p:cNvPr id="5" name="Picture 4" descr="A logo with text and symbols&#10;&#10;Description automatically generated">
            <a:extLst>
              <a:ext uri="{FF2B5EF4-FFF2-40B4-BE49-F238E27FC236}">
                <a16:creationId xmlns:a16="http://schemas.microsoft.com/office/drawing/2014/main" id="{37C432F1-FF7F-ED56-08DE-05465BA9ED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5078" y="6119971"/>
            <a:ext cx="561651" cy="561651"/>
          </a:xfrm>
          <a:prstGeom prst="rect">
            <a:avLst/>
          </a:prstGeom>
          <a:noFill/>
        </p:spPr>
      </p:pic>
      <p:sp>
        <p:nvSpPr>
          <p:cNvPr id="2" name="TextBox 1">
            <a:extLst>
              <a:ext uri="{FF2B5EF4-FFF2-40B4-BE49-F238E27FC236}">
                <a16:creationId xmlns:a16="http://schemas.microsoft.com/office/drawing/2014/main" id="{143412F1-AC31-A408-9B2F-40CC93B38EEE}"/>
              </a:ext>
            </a:extLst>
          </p:cNvPr>
          <p:cNvSpPr txBox="1"/>
          <p:nvPr/>
        </p:nvSpPr>
        <p:spPr>
          <a:xfrm>
            <a:off x="4352544" y="2075688"/>
            <a:ext cx="4188967" cy="369332"/>
          </a:xfrm>
          <a:prstGeom prst="rect">
            <a:avLst/>
          </a:prstGeom>
          <a:noFill/>
        </p:spPr>
        <p:txBody>
          <a:bodyPr wrap="none" rtlCol="0">
            <a:spAutoFit/>
          </a:bodyPr>
          <a:lstStyle/>
          <a:p>
            <a:r>
              <a:rPr lang="en-US" dirty="0">
                <a:solidFill>
                  <a:srgbClr val="FF0000"/>
                </a:solidFill>
              </a:rPr>
              <a:t>Mission may have room to be modified</a:t>
            </a:r>
          </a:p>
        </p:txBody>
      </p:sp>
    </p:spTree>
    <p:extLst>
      <p:ext uri="{BB962C8B-B14F-4D97-AF65-F5344CB8AC3E}">
        <p14:creationId xmlns:p14="http://schemas.microsoft.com/office/powerpoint/2010/main" val="3674044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2996A-5686-3C77-547B-894E26B2547D}"/>
              </a:ext>
            </a:extLst>
          </p:cNvPr>
          <p:cNvSpPr>
            <a:spLocks noGrp="1"/>
          </p:cNvSpPr>
          <p:nvPr>
            <p:ph type="title"/>
          </p:nvPr>
        </p:nvSpPr>
        <p:spPr/>
        <p:txBody>
          <a:bodyPr/>
          <a:lstStyle/>
          <a:p>
            <a:r>
              <a:rPr lang="en-US"/>
              <a:t>Vision Statement</a:t>
            </a:r>
          </a:p>
        </p:txBody>
      </p:sp>
      <p:sp>
        <p:nvSpPr>
          <p:cNvPr id="3" name="Content Placeholder 2">
            <a:extLst>
              <a:ext uri="{FF2B5EF4-FFF2-40B4-BE49-F238E27FC236}">
                <a16:creationId xmlns:a16="http://schemas.microsoft.com/office/drawing/2014/main" id="{F3CE0B7F-21FC-E882-E9AF-E50D976695BF}"/>
              </a:ext>
            </a:extLst>
          </p:cNvPr>
          <p:cNvSpPr>
            <a:spLocks noGrp="1"/>
          </p:cNvSpPr>
          <p:nvPr>
            <p:ph idx="1"/>
          </p:nvPr>
        </p:nvSpPr>
        <p:spPr>
          <a:xfrm>
            <a:off x="838200" y="1249680"/>
            <a:ext cx="10515600" cy="4927283"/>
          </a:xfrm>
        </p:spPr>
        <p:txBody>
          <a:bodyPr>
            <a:normAutofit fontScale="85000" lnSpcReduction="20000"/>
          </a:bodyPr>
          <a:lstStyle/>
          <a:p>
            <a:pPr marL="0" marR="0" indent="0" fontAlgn="base">
              <a:spcBef>
                <a:spcPts val="0"/>
              </a:spcBef>
              <a:spcAft>
                <a:spcPts val="0"/>
              </a:spcAft>
              <a:buNone/>
            </a:pPr>
            <a:r>
              <a:rPr lang="en-US" sz="2800">
                <a:effectLst/>
                <a:latin typeface="Calibri" panose="020F0502020204030204" pitchFamily="34" charset="0"/>
                <a:ea typeface="Aptos" panose="020B0004020202020204" pitchFamily="34" charset="0"/>
                <a:cs typeface="Aptos" panose="020B0004020202020204" pitchFamily="34" charset="0"/>
              </a:rPr>
              <a:t> </a:t>
            </a:r>
            <a:endParaRPr lang="en-US" sz="2800">
              <a:effectLst/>
              <a:latin typeface="Aptos" panose="020B0004020202020204" pitchFamily="34" charset="0"/>
              <a:ea typeface="Aptos" panose="020B0004020202020204" pitchFamily="34" charset="0"/>
              <a:cs typeface="Aptos" panose="020B0004020202020204" pitchFamily="34" charset="0"/>
            </a:endParaRPr>
          </a:p>
          <a:p>
            <a:pPr marL="0" marR="0" fontAlgn="base">
              <a:spcBef>
                <a:spcPts val="0"/>
              </a:spcBef>
              <a:spcAft>
                <a:spcPts val="0"/>
              </a:spcAft>
            </a:pPr>
            <a:endParaRPr lang="en-US" sz="2800">
              <a:effectLst/>
              <a:latin typeface="Calibri" panose="020F0502020204030204" pitchFamily="34" charset="0"/>
              <a:ea typeface="Aptos" panose="020B0004020202020204" pitchFamily="34" charset="0"/>
              <a:cs typeface="Aptos" panose="020B0004020202020204" pitchFamily="34" charset="0"/>
            </a:endParaRPr>
          </a:p>
          <a:p>
            <a:pPr marL="0" marR="0" indent="0" fontAlgn="base">
              <a:spcBef>
                <a:spcPts val="0"/>
              </a:spcBef>
              <a:spcAft>
                <a:spcPts val="0"/>
              </a:spcAft>
              <a:buNone/>
            </a:pPr>
            <a:r>
              <a:rPr lang="en-US" sz="3100" b="1">
                <a:effectLst/>
                <a:latin typeface="Calibri" panose="020F0502020204030204" pitchFamily="34" charset="0"/>
                <a:ea typeface="Aptos" panose="020B0004020202020204" pitchFamily="34" charset="0"/>
                <a:cs typeface="Aptos" panose="020B0004020202020204" pitchFamily="34" charset="0"/>
              </a:rPr>
              <a:t>Our Vision is for South Bend to be an open, connected community where everyone can thrive regardless of background, well known as a place where talent meets purpose in pursuit of shared goals. </a:t>
            </a:r>
          </a:p>
          <a:p>
            <a:pPr marL="0" marR="0" indent="0" fontAlgn="base">
              <a:spcBef>
                <a:spcPts val="0"/>
              </a:spcBef>
              <a:spcAft>
                <a:spcPts val="0"/>
              </a:spcAft>
              <a:buNone/>
            </a:pPr>
            <a:endParaRPr lang="en-US" sz="3100" b="1">
              <a:effectLst/>
              <a:latin typeface="Calibri" panose="020F0502020204030204" pitchFamily="34" charset="0"/>
              <a:ea typeface="Aptos" panose="020B0004020202020204" pitchFamily="34" charset="0"/>
              <a:cs typeface="Aptos" panose="020B0004020202020204" pitchFamily="34" charset="0"/>
            </a:endParaRPr>
          </a:p>
          <a:p>
            <a:pPr marL="0" marR="0" indent="0" fontAlgn="base">
              <a:spcBef>
                <a:spcPts val="0"/>
              </a:spcBef>
              <a:spcAft>
                <a:spcPts val="0"/>
              </a:spcAft>
              <a:buNone/>
            </a:pPr>
            <a:r>
              <a:rPr lang="en-US" sz="3100" b="1">
                <a:effectLst/>
                <a:latin typeface="Calibri" panose="020F0502020204030204" pitchFamily="34" charset="0"/>
                <a:ea typeface="Aptos" panose="020B0004020202020204" pitchFamily="34" charset="0"/>
                <a:cs typeface="Aptos" panose="020B0004020202020204" pitchFamily="34" charset="0"/>
              </a:rPr>
              <a:t>At our core, our Values in our administration and in our community are: </a:t>
            </a:r>
            <a:r>
              <a:rPr lang="en-US" sz="2800">
                <a:effectLst/>
                <a:latin typeface="Calibri" panose="020F0502020204030204" pitchFamily="34" charset="0"/>
                <a:ea typeface="Aptos" panose="020B0004020202020204" pitchFamily="34" charset="0"/>
                <a:cs typeface="Aptos" panose="020B0004020202020204" pitchFamily="34" charset="0"/>
              </a:rPr>
              <a:t> </a:t>
            </a:r>
          </a:p>
          <a:p>
            <a:pPr marL="0" marR="0" indent="0" fontAlgn="base">
              <a:spcBef>
                <a:spcPts val="0"/>
              </a:spcBef>
              <a:spcAft>
                <a:spcPts val="0"/>
              </a:spcAft>
              <a:buNone/>
            </a:pPr>
            <a:endParaRPr lang="en-US" sz="2800">
              <a:effectLst/>
              <a:latin typeface="Aptos" panose="020B0004020202020204" pitchFamily="34" charset="0"/>
              <a:ea typeface="Aptos" panose="020B0004020202020204" pitchFamily="34" charset="0"/>
              <a:cs typeface="Aptos" panose="020B0004020202020204" pitchFamily="34" charset="0"/>
            </a:endParaRPr>
          </a:p>
          <a:p>
            <a:pPr marL="0" marR="0" fontAlgn="base">
              <a:spcBef>
                <a:spcPts val="0"/>
              </a:spcBef>
              <a:spcAft>
                <a:spcPts val="0"/>
              </a:spcAft>
            </a:pPr>
            <a:r>
              <a:rPr lang="en-US" sz="2800" b="1">
                <a:effectLst/>
                <a:latin typeface="Calibri" panose="020F0502020204030204" pitchFamily="34" charset="0"/>
                <a:ea typeface="Aptos" panose="020B0004020202020204" pitchFamily="34" charset="0"/>
                <a:cs typeface="Aptos" panose="020B0004020202020204" pitchFamily="34" charset="0"/>
              </a:rPr>
              <a:t>Inclusion</a:t>
            </a:r>
            <a:r>
              <a:rPr lang="en-US" sz="2800">
                <a:effectLst/>
                <a:latin typeface="Calibri" panose="020F0502020204030204" pitchFamily="34" charset="0"/>
                <a:ea typeface="Aptos" panose="020B0004020202020204" pitchFamily="34" charset="0"/>
                <a:cs typeface="Aptos" panose="020B0004020202020204" pitchFamily="34" charset="0"/>
              </a:rPr>
              <a:t>- reflect, support and develop the community we serve in opportunity, access, and decision making </a:t>
            </a:r>
            <a:endParaRPr lang="en-US" sz="2800">
              <a:effectLst/>
              <a:latin typeface="Aptos" panose="020B0004020202020204" pitchFamily="34" charset="0"/>
              <a:ea typeface="Aptos" panose="020B0004020202020204" pitchFamily="34" charset="0"/>
              <a:cs typeface="Aptos" panose="020B0004020202020204" pitchFamily="34" charset="0"/>
            </a:endParaRPr>
          </a:p>
          <a:p>
            <a:pPr marL="0" marR="0" fontAlgn="base">
              <a:spcBef>
                <a:spcPts val="0"/>
              </a:spcBef>
              <a:spcAft>
                <a:spcPts val="0"/>
              </a:spcAft>
            </a:pPr>
            <a:r>
              <a:rPr lang="en-US" sz="2800" b="1">
                <a:effectLst/>
                <a:latin typeface="Calibri" panose="020F0502020204030204" pitchFamily="34" charset="0"/>
                <a:ea typeface="Aptos" panose="020B0004020202020204" pitchFamily="34" charset="0"/>
                <a:cs typeface="Aptos" panose="020B0004020202020204" pitchFamily="34" charset="0"/>
              </a:rPr>
              <a:t>Empowerment</a:t>
            </a:r>
            <a:r>
              <a:rPr lang="en-US" sz="2800">
                <a:effectLst/>
                <a:latin typeface="Calibri" panose="020F0502020204030204" pitchFamily="34" charset="0"/>
                <a:ea typeface="Aptos" panose="020B0004020202020204" pitchFamily="34" charset="0"/>
                <a:cs typeface="Aptos" panose="020B0004020202020204" pitchFamily="34" charset="0"/>
              </a:rPr>
              <a:t>- encourage a culture of contribution to create a safe, health, and meaningful life in South Bend </a:t>
            </a:r>
            <a:endParaRPr lang="en-US" sz="2800">
              <a:effectLst/>
              <a:latin typeface="Aptos" panose="020B0004020202020204" pitchFamily="34" charset="0"/>
              <a:ea typeface="Aptos" panose="020B0004020202020204" pitchFamily="34" charset="0"/>
              <a:cs typeface="Aptos" panose="020B0004020202020204" pitchFamily="34" charset="0"/>
            </a:endParaRPr>
          </a:p>
          <a:p>
            <a:pPr marL="0" marR="0" fontAlgn="base">
              <a:spcBef>
                <a:spcPts val="0"/>
              </a:spcBef>
              <a:spcAft>
                <a:spcPts val="0"/>
              </a:spcAft>
            </a:pPr>
            <a:r>
              <a:rPr lang="en-US" sz="2800" b="1">
                <a:effectLst/>
                <a:latin typeface="Calibri" panose="020F0502020204030204" pitchFamily="34" charset="0"/>
                <a:ea typeface="Aptos" panose="020B0004020202020204" pitchFamily="34" charset="0"/>
                <a:cs typeface="Aptos" panose="020B0004020202020204" pitchFamily="34" charset="0"/>
              </a:rPr>
              <a:t>Excellence</a:t>
            </a:r>
            <a:r>
              <a:rPr lang="en-US" sz="2800">
                <a:effectLst/>
                <a:latin typeface="Calibri" panose="020F0502020204030204" pitchFamily="34" charset="0"/>
                <a:ea typeface="Aptos" panose="020B0004020202020204" pitchFamily="34" charset="0"/>
                <a:cs typeface="Aptos" panose="020B0004020202020204" pitchFamily="34" charset="0"/>
              </a:rPr>
              <a:t>- be the best in Indiana or in the 25% nationally for major area service delivery and resident well-being </a:t>
            </a:r>
            <a:endParaRPr lang="en-US" sz="2800">
              <a:effectLst/>
              <a:latin typeface="Aptos" panose="020B0004020202020204" pitchFamily="34" charset="0"/>
              <a:ea typeface="Aptos" panose="020B0004020202020204" pitchFamily="34" charset="0"/>
              <a:cs typeface="Aptos" panose="020B0004020202020204" pitchFamily="34" charset="0"/>
            </a:endParaRPr>
          </a:p>
          <a:p>
            <a:pPr marL="0" marR="0" fontAlgn="base">
              <a:spcBef>
                <a:spcPts val="0"/>
              </a:spcBef>
              <a:spcAft>
                <a:spcPts val="0"/>
              </a:spcAft>
            </a:pPr>
            <a:r>
              <a:rPr lang="en-US" sz="2800" b="1">
                <a:effectLst/>
                <a:latin typeface="Calibri" panose="020F0502020204030204" pitchFamily="34" charset="0"/>
                <a:ea typeface="Aptos" panose="020B0004020202020204" pitchFamily="34" charset="0"/>
                <a:cs typeface="Aptos" panose="020B0004020202020204" pitchFamily="34" charset="0"/>
              </a:rPr>
              <a:t>Accountability</a:t>
            </a:r>
            <a:r>
              <a:rPr lang="en-US" sz="2800">
                <a:effectLst/>
                <a:latin typeface="Calibri" panose="020F0502020204030204" pitchFamily="34" charset="0"/>
                <a:ea typeface="Aptos" panose="020B0004020202020204" pitchFamily="34" charset="0"/>
                <a:cs typeface="Aptos" panose="020B0004020202020204" pitchFamily="34" charset="0"/>
              </a:rPr>
              <a:t>- be transparent stewards of government resources and hold one another to high standard of respect and support of our community </a:t>
            </a:r>
            <a:endParaRPr lang="en-US" sz="2800">
              <a:effectLst/>
              <a:latin typeface="Aptos" panose="020B0004020202020204" pitchFamily="34" charset="0"/>
              <a:ea typeface="Aptos" panose="020B0004020202020204" pitchFamily="34" charset="0"/>
              <a:cs typeface="Aptos" panose="020B0004020202020204" pitchFamily="34" charset="0"/>
            </a:endParaRPr>
          </a:p>
          <a:p>
            <a:pPr marL="0" marR="0" fontAlgn="base">
              <a:spcBef>
                <a:spcPts val="0"/>
              </a:spcBef>
              <a:spcAft>
                <a:spcPts val="0"/>
              </a:spcAft>
            </a:pPr>
            <a:r>
              <a:rPr lang="en-US" sz="2800" b="1">
                <a:effectLst/>
                <a:latin typeface="Calibri" panose="020F0502020204030204" pitchFamily="34" charset="0"/>
                <a:ea typeface="Aptos" panose="020B0004020202020204" pitchFamily="34" charset="0"/>
                <a:cs typeface="Aptos" panose="020B0004020202020204" pitchFamily="34" charset="0"/>
              </a:rPr>
              <a:t>Innovation</a:t>
            </a:r>
            <a:r>
              <a:rPr lang="en-US" sz="2800">
                <a:effectLst/>
                <a:latin typeface="Calibri" panose="020F0502020204030204" pitchFamily="34" charset="0"/>
                <a:ea typeface="Aptos" panose="020B0004020202020204" pitchFamily="34" charset="0"/>
                <a:cs typeface="Aptos" panose="020B0004020202020204" pitchFamily="34" charset="0"/>
              </a:rPr>
              <a:t>- deliver better services more efficiently and developing the best ideas through creativity, inquiry, and evidence to continually improve</a:t>
            </a:r>
            <a:endParaRPr lang="en-US"/>
          </a:p>
        </p:txBody>
      </p:sp>
      <p:pic>
        <p:nvPicPr>
          <p:cNvPr id="4" name="Picture 3" descr="A logo with text and symbols&#10;&#10;Description automatically generated">
            <a:extLst>
              <a:ext uri="{FF2B5EF4-FFF2-40B4-BE49-F238E27FC236}">
                <a16:creationId xmlns:a16="http://schemas.microsoft.com/office/drawing/2014/main" id="{AF67AF2A-1701-D8D0-9210-C12919394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8639" y="6110827"/>
            <a:ext cx="561651" cy="561651"/>
          </a:xfrm>
          <a:prstGeom prst="rect">
            <a:avLst/>
          </a:prstGeom>
          <a:noFill/>
        </p:spPr>
      </p:pic>
      <p:sp>
        <p:nvSpPr>
          <p:cNvPr id="5" name="TextBox 4">
            <a:extLst>
              <a:ext uri="{FF2B5EF4-FFF2-40B4-BE49-F238E27FC236}">
                <a16:creationId xmlns:a16="http://schemas.microsoft.com/office/drawing/2014/main" id="{71C57E8F-36AC-49FF-F7AF-3857F98D5F2E}"/>
              </a:ext>
            </a:extLst>
          </p:cNvPr>
          <p:cNvSpPr txBox="1"/>
          <p:nvPr/>
        </p:nvSpPr>
        <p:spPr>
          <a:xfrm>
            <a:off x="5482773" y="731520"/>
            <a:ext cx="6176691" cy="369332"/>
          </a:xfrm>
          <a:prstGeom prst="rect">
            <a:avLst/>
          </a:prstGeom>
          <a:noFill/>
        </p:spPr>
        <p:txBody>
          <a:bodyPr wrap="none" rtlCol="0">
            <a:spAutoFit/>
          </a:bodyPr>
          <a:lstStyle/>
          <a:p>
            <a:r>
              <a:rPr lang="en-US" dirty="0">
                <a:solidFill>
                  <a:srgbClr val="FF0000"/>
                </a:solidFill>
              </a:rPr>
              <a:t>Room for revision to better align with ODI current function</a:t>
            </a:r>
          </a:p>
        </p:txBody>
      </p:sp>
    </p:spTree>
    <p:extLst>
      <p:ext uri="{BB962C8B-B14F-4D97-AF65-F5344CB8AC3E}">
        <p14:creationId xmlns:p14="http://schemas.microsoft.com/office/powerpoint/2010/main" val="1005234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12522-FF6D-8B15-E74A-AB4CE866C12B}"/>
              </a:ext>
            </a:extLst>
          </p:cNvPr>
          <p:cNvSpPr>
            <a:spLocks noGrp="1"/>
          </p:cNvSpPr>
          <p:nvPr>
            <p:ph type="title"/>
          </p:nvPr>
        </p:nvSpPr>
        <p:spPr/>
        <p:txBody>
          <a:bodyPr/>
          <a:lstStyle/>
          <a:p>
            <a:r>
              <a:rPr lang="en-US" u="sng"/>
              <a:t>MWBE Certified Spend</a:t>
            </a:r>
            <a:endParaRPr lang="en-US"/>
          </a:p>
        </p:txBody>
      </p:sp>
      <p:sp>
        <p:nvSpPr>
          <p:cNvPr id="3" name="Content Placeholder 2">
            <a:extLst>
              <a:ext uri="{FF2B5EF4-FFF2-40B4-BE49-F238E27FC236}">
                <a16:creationId xmlns:a16="http://schemas.microsoft.com/office/drawing/2014/main" id="{2B1A953B-9E49-AEBE-FE25-76142B7CA8B8}"/>
              </a:ext>
            </a:extLst>
          </p:cNvPr>
          <p:cNvSpPr>
            <a:spLocks noGrp="1"/>
          </p:cNvSpPr>
          <p:nvPr>
            <p:ph idx="1"/>
          </p:nvPr>
        </p:nvSpPr>
        <p:spPr>
          <a:xfrm>
            <a:off x="838200" y="1783080"/>
            <a:ext cx="6412992" cy="4393883"/>
          </a:xfrm>
        </p:spPr>
        <p:txBody>
          <a:bodyPr>
            <a:normAutofit fontScale="77500" lnSpcReduction="20000"/>
          </a:bodyPr>
          <a:lstStyle/>
          <a:p>
            <a:r>
              <a:rPr lang="en-US" dirty="0"/>
              <a:t>The City’s spend with minority and women owned business enterprises in 2024 was over </a:t>
            </a:r>
            <a:r>
              <a:rPr lang="en-US" b="1" dirty="0"/>
              <a:t>$14,700,000</a:t>
            </a:r>
            <a:r>
              <a:rPr lang="en-US" dirty="0"/>
              <a:t>.  This was an </a:t>
            </a:r>
            <a:r>
              <a:rPr lang="en-US" b="1" dirty="0"/>
              <a:t>increase of over $2,500,000 </a:t>
            </a:r>
            <a:r>
              <a:rPr lang="en-US" dirty="0"/>
              <a:t>from what was spent with minority and women owned businesses in 2023. </a:t>
            </a:r>
            <a:r>
              <a:rPr lang="en-US" b="1" dirty="0"/>
              <a:t>($12,000,000</a:t>
            </a:r>
            <a:r>
              <a:rPr lang="en-US" dirty="0"/>
              <a:t>)</a:t>
            </a:r>
          </a:p>
          <a:p>
            <a:r>
              <a:rPr lang="en-US" dirty="0"/>
              <a:t> MWBE(certified) spend in 2024 was </a:t>
            </a:r>
            <a:r>
              <a:rPr lang="en-US" b="1" dirty="0"/>
              <a:t>$2,713,751</a:t>
            </a:r>
            <a:r>
              <a:rPr lang="en-US" dirty="0"/>
              <a:t>. Although a number of our minority and women owned businesses are not yet certified, the City spent </a:t>
            </a:r>
            <a:r>
              <a:rPr lang="en-US" b="1" dirty="0"/>
              <a:t>$5,144,541</a:t>
            </a:r>
            <a:r>
              <a:rPr lang="en-US" dirty="0"/>
              <a:t> with these businesses in 2024. Certified subcontractors spend was $6.9</a:t>
            </a:r>
          </a:p>
          <a:p>
            <a:r>
              <a:rPr lang="en-US" dirty="0"/>
              <a:t>The Office of Diversity &amp; Inclusion continues to encourage all minority and women owned businesses who are included in the City’s spend to become certified.</a:t>
            </a:r>
          </a:p>
        </p:txBody>
      </p:sp>
      <p:pic>
        <p:nvPicPr>
          <p:cNvPr id="4" name="Picture 3" descr="A logo with text and symbols&#10;&#10;Description automatically generated">
            <a:extLst>
              <a:ext uri="{FF2B5EF4-FFF2-40B4-BE49-F238E27FC236}">
                <a16:creationId xmlns:a16="http://schemas.microsoft.com/office/drawing/2014/main" id="{519DE981-6800-1F7D-C99A-B547B003F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5078" y="6119971"/>
            <a:ext cx="561651" cy="561651"/>
          </a:xfrm>
          <a:prstGeom prst="rect">
            <a:avLst/>
          </a:prstGeom>
          <a:noFill/>
        </p:spPr>
      </p:pic>
      <p:sp>
        <p:nvSpPr>
          <p:cNvPr id="5" name="TextBox 4">
            <a:extLst>
              <a:ext uri="{FF2B5EF4-FFF2-40B4-BE49-F238E27FC236}">
                <a16:creationId xmlns:a16="http://schemas.microsoft.com/office/drawing/2014/main" id="{280F25EE-9E30-2FCE-B922-6D787DF26E5A}"/>
              </a:ext>
            </a:extLst>
          </p:cNvPr>
          <p:cNvSpPr txBox="1"/>
          <p:nvPr/>
        </p:nvSpPr>
        <p:spPr>
          <a:xfrm>
            <a:off x="7342632" y="2093976"/>
            <a:ext cx="4524097" cy="1754326"/>
          </a:xfrm>
          <a:prstGeom prst="rect">
            <a:avLst/>
          </a:prstGeom>
          <a:noFill/>
        </p:spPr>
        <p:txBody>
          <a:bodyPr wrap="square" rtlCol="0">
            <a:spAutoFit/>
          </a:bodyPr>
          <a:lstStyle/>
          <a:p>
            <a:r>
              <a:rPr lang="en-US" dirty="0">
                <a:solidFill>
                  <a:srgbClr val="FF0000"/>
                </a:solidFill>
              </a:rPr>
              <a:t>Revise this section to encompass the annual spend analysis. Which will include M/W spend, year-over-year spending, breakdowns by firm type, etc...</a:t>
            </a:r>
          </a:p>
          <a:p>
            <a:endParaRPr lang="en-US" dirty="0">
              <a:solidFill>
                <a:srgbClr val="FF0000"/>
              </a:solidFill>
            </a:endParaRPr>
          </a:p>
          <a:p>
            <a:r>
              <a:rPr lang="en-US" dirty="0">
                <a:solidFill>
                  <a:srgbClr val="FF0000"/>
                </a:solidFill>
              </a:rPr>
              <a:t>May include data charts and subsections.</a:t>
            </a:r>
          </a:p>
        </p:txBody>
      </p:sp>
    </p:spTree>
    <p:extLst>
      <p:ext uri="{BB962C8B-B14F-4D97-AF65-F5344CB8AC3E}">
        <p14:creationId xmlns:p14="http://schemas.microsoft.com/office/powerpoint/2010/main" val="123759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806E2E-FAB3-9CA3-7C9C-36806391A1D9}"/>
              </a:ext>
            </a:extLst>
          </p:cNvPr>
          <p:cNvSpPr>
            <a:spLocks noGrp="1"/>
          </p:cNvSpPr>
          <p:nvPr>
            <p:ph type="body" idx="1"/>
          </p:nvPr>
        </p:nvSpPr>
        <p:spPr/>
        <p:txBody>
          <a:bodyPr/>
          <a:lstStyle/>
          <a:p>
            <a:r>
              <a:rPr lang="en-US"/>
              <a:t>Increase</a:t>
            </a:r>
          </a:p>
        </p:txBody>
      </p:sp>
      <p:sp>
        <p:nvSpPr>
          <p:cNvPr id="3" name="Content Placeholder 2">
            <a:extLst>
              <a:ext uri="{FF2B5EF4-FFF2-40B4-BE49-F238E27FC236}">
                <a16:creationId xmlns:a16="http://schemas.microsoft.com/office/drawing/2014/main" id="{13F4193B-794A-DEAC-BB15-71E31CC8DEFB}"/>
              </a:ext>
            </a:extLst>
          </p:cNvPr>
          <p:cNvSpPr>
            <a:spLocks noGrp="1"/>
          </p:cNvSpPr>
          <p:nvPr>
            <p:ph sz="half" idx="2"/>
          </p:nvPr>
        </p:nvSpPr>
        <p:spPr/>
        <p:txBody>
          <a:bodyPr vert="horz" lIns="91440" tIns="45720" rIns="91440" bIns="45720" rtlCol="0" anchor="t">
            <a:normAutofit/>
          </a:bodyPr>
          <a:lstStyle/>
          <a:p>
            <a:r>
              <a:rPr lang="en-US" sz="2400"/>
              <a:t>In 2024, the number of certified Minority and Women Business Enterprises totaled 55, which is an increase from a total of 44 in 2023. </a:t>
            </a:r>
            <a:endParaRPr lang="en-US" sz="2400">
              <a:ea typeface="Lato"/>
              <a:cs typeface="Lato"/>
            </a:endParaRPr>
          </a:p>
          <a:p>
            <a:r>
              <a:rPr lang="en-US" sz="2400"/>
              <a:t>The City spend included approximately 106 minority/and or women owned businesses in 2024. (72 in 2023)</a:t>
            </a:r>
            <a:endParaRPr lang="en-US" sz="2400">
              <a:ea typeface="Lato"/>
              <a:cs typeface="Lato"/>
            </a:endParaRPr>
          </a:p>
          <a:p>
            <a:r>
              <a:rPr lang="en-US" sz="2400"/>
              <a:t>Assisted in increasing the number of certified businesses by holding three cohorts for Certification sessions. These sessions were held in March, June, and September of 2024, and were very successful with 69 participants engaging in the training, of which 15% became certified. Sessions will be held on a quarterly basis to increase MWBE capacity.</a:t>
            </a:r>
            <a:endParaRPr lang="en-US" sz="2400">
              <a:ea typeface="Lato"/>
              <a:cs typeface="Lato"/>
            </a:endParaRPr>
          </a:p>
          <a:p>
            <a:endParaRPr lang="en-US" sz="1600">
              <a:ea typeface="Lato"/>
              <a:cs typeface="Lato"/>
            </a:endParaRPr>
          </a:p>
        </p:txBody>
      </p:sp>
      <p:sp>
        <p:nvSpPr>
          <p:cNvPr id="4" name="Title 3">
            <a:extLst>
              <a:ext uri="{FF2B5EF4-FFF2-40B4-BE49-F238E27FC236}">
                <a16:creationId xmlns:a16="http://schemas.microsoft.com/office/drawing/2014/main" id="{448115F4-472B-5AD9-E489-EF97C71A86A3}"/>
              </a:ext>
            </a:extLst>
          </p:cNvPr>
          <p:cNvSpPr>
            <a:spLocks noGrp="1"/>
          </p:cNvSpPr>
          <p:nvPr>
            <p:ph type="title"/>
          </p:nvPr>
        </p:nvSpPr>
        <p:spPr/>
        <p:txBody>
          <a:bodyPr/>
          <a:lstStyle/>
          <a:p>
            <a:r>
              <a:rPr lang="en-US"/>
              <a:t>Accomplishments</a:t>
            </a:r>
          </a:p>
        </p:txBody>
      </p:sp>
      <p:pic>
        <p:nvPicPr>
          <p:cNvPr id="5" name="Picture 4" descr="A logo with text and symbols&#10;&#10;Description automatically generated">
            <a:extLst>
              <a:ext uri="{FF2B5EF4-FFF2-40B4-BE49-F238E27FC236}">
                <a16:creationId xmlns:a16="http://schemas.microsoft.com/office/drawing/2014/main" id="{6161E0C6-06AB-B3B9-D92D-343684AB94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5078" y="6119971"/>
            <a:ext cx="561651" cy="561651"/>
          </a:xfrm>
          <a:prstGeom prst="rect">
            <a:avLst/>
          </a:prstGeom>
          <a:noFill/>
        </p:spPr>
      </p:pic>
      <p:sp>
        <p:nvSpPr>
          <p:cNvPr id="6" name="TextBox 5">
            <a:extLst>
              <a:ext uri="{FF2B5EF4-FFF2-40B4-BE49-F238E27FC236}">
                <a16:creationId xmlns:a16="http://schemas.microsoft.com/office/drawing/2014/main" id="{9D053D0C-DEB3-659A-015C-8D48CCCA009E}"/>
              </a:ext>
            </a:extLst>
          </p:cNvPr>
          <p:cNvSpPr txBox="1"/>
          <p:nvPr/>
        </p:nvSpPr>
        <p:spPr>
          <a:xfrm>
            <a:off x="6912864" y="576072"/>
            <a:ext cx="5360763" cy="646331"/>
          </a:xfrm>
          <a:prstGeom prst="rect">
            <a:avLst/>
          </a:prstGeom>
          <a:noFill/>
        </p:spPr>
        <p:txBody>
          <a:bodyPr wrap="none" rtlCol="0">
            <a:spAutoFit/>
          </a:bodyPr>
          <a:lstStyle/>
          <a:p>
            <a:r>
              <a:rPr lang="en-US" dirty="0">
                <a:solidFill>
                  <a:srgbClr val="FF0000"/>
                </a:solidFill>
              </a:rPr>
              <a:t>Section will be revised to capacity building efforts.</a:t>
            </a:r>
          </a:p>
          <a:p>
            <a:r>
              <a:rPr lang="en-US" dirty="0">
                <a:solidFill>
                  <a:srgbClr val="FF0000"/>
                </a:solidFill>
              </a:rPr>
              <a:t>This will showcase, outreach, programs and events </a:t>
            </a:r>
          </a:p>
        </p:txBody>
      </p:sp>
    </p:spTree>
    <p:extLst>
      <p:ext uri="{BB962C8B-B14F-4D97-AF65-F5344CB8AC3E}">
        <p14:creationId xmlns:p14="http://schemas.microsoft.com/office/powerpoint/2010/main" val="980528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51F2C-5A57-92AA-2F95-76C4230D582F}"/>
              </a:ext>
            </a:extLst>
          </p:cNvPr>
          <p:cNvSpPr>
            <a:spLocks noGrp="1"/>
          </p:cNvSpPr>
          <p:nvPr>
            <p:ph type="title"/>
          </p:nvPr>
        </p:nvSpPr>
        <p:spPr/>
        <p:txBody>
          <a:bodyPr/>
          <a:lstStyle/>
          <a:p>
            <a:r>
              <a:rPr lang="en-US"/>
              <a:t>Accomplishments Cont’d</a:t>
            </a:r>
          </a:p>
        </p:txBody>
      </p:sp>
      <p:sp>
        <p:nvSpPr>
          <p:cNvPr id="4" name="TextBox 3">
            <a:extLst>
              <a:ext uri="{FF2B5EF4-FFF2-40B4-BE49-F238E27FC236}">
                <a16:creationId xmlns:a16="http://schemas.microsoft.com/office/drawing/2014/main" id="{A1B47489-786A-55B2-B3CB-0BF37AFF2A86}"/>
              </a:ext>
            </a:extLst>
          </p:cNvPr>
          <p:cNvSpPr txBox="1"/>
          <p:nvPr/>
        </p:nvSpPr>
        <p:spPr>
          <a:xfrm>
            <a:off x="1926125" y="1726183"/>
            <a:ext cx="7929075" cy="4378250"/>
          </a:xfrm>
          <a:prstGeom prst="rect">
            <a:avLst/>
          </a:prstGeom>
          <a:noFill/>
        </p:spPr>
        <p:txBody>
          <a:bodyPr wrap="square" lIns="91440" tIns="45720" rIns="91440" bIns="45720" anchor="t">
            <a:spAutoFit/>
          </a:bodyPr>
          <a:lstStyle/>
          <a:p>
            <a:pPr>
              <a:lnSpc>
                <a:spcPct val="107000"/>
              </a:lnSpc>
              <a:spcAft>
                <a:spcPts val="800"/>
              </a:spcAft>
            </a:pPr>
            <a:r>
              <a:rPr lang="en-US" sz="2000" b="1" kern="100">
                <a:latin typeface="Aptos"/>
                <a:ea typeface="Aptos" panose="020B0004020202020204" pitchFamily="34" charset="0"/>
                <a:cs typeface="Times New Roman"/>
              </a:rPr>
              <a:t>Small Business </a:t>
            </a:r>
            <a:r>
              <a:rPr lang="en-US" sz="2000" b="1" kern="100">
                <a:effectLst/>
                <a:latin typeface="Aptos"/>
                <a:ea typeface="Aptos" panose="020B0004020202020204" pitchFamily="34" charset="0"/>
                <a:cs typeface="Times New Roman"/>
              </a:rPr>
              <a:t>Assistance Suite (B-Suite)</a:t>
            </a:r>
          </a:p>
          <a:p>
            <a:pPr marL="0" marR="0">
              <a:lnSpc>
                <a:spcPct val="107000"/>
              </a:lnSpc>
              <a:spcBef>
                <a:spcPts val="0"/>
              </a:spcBef>
              <a:spcAft>
                <a:spcPts val="800"/>
              </a:spcAft>
            </a:pPr>
            <a:r>
              <a:rPr lang="en-US" sz="1800" kern="100">
                <a:effectLst/>
                <a:latin typeface="Aptos"/>
                <a:ea typeface="Aptos" panose="020B0004020202020204" pitchFamily="34" charset="0"/>
                <a:cs typeface="Times New Roman"/>
              </a:rPr>
              <a:t>The Office of Diversity &amp; Inclusion in partnership with </a:t>
            </a:r>
            <a:r>
              <a:rPr lang="en-US" sz="1800" kern="100" err="1">
                <a:effectLst/>
                <a:latin typeface="Aptos"/>
                <a:ea typeface="Aptos" panose="020B0004020202020204" pitchFamily="34" charset="0"/>
                <a:cs typeface="Times New Roman"/>
              </a:rPr>
              <a:t>IMPower</a:t>
            </a:r>
            <a:r>
              <a:rPr lang="en-US" sz="1800" kern="100">
                <a:effectLst/>
                <a:latin typeface="Aptos"/>
                <a:ea typeface="Aptos" panose="020B0004020202020204" pitchFamily="34" charset="0"/>
                <a:cs typeface="Times New Roman"/>
              </a:rPr>
              <a:t>, was able to strengthen partnerships, stabilize operations, implement key process improvements, and lay the groundwork for more consistent, high quality service delivery within the Small Business Suite Program and provided the following in 2024:</a:t>
            </a:r>
          </a:p>
          <a:p>
            <a:pPr marL="342900" indent="-342900">
              <a:lnSpc>
                <a:spcPct val="107000"/>
              </a:lnSpc>
              <a:buFont typeface="Arial" panose="05050102010706020507" pitchFamily="18" charset="2"/>
              <a:buChar char="•"/>
            </a:pPr>
            <a:r>
              <a:rPr lang="en-US" sz="1800" kern="100">
                <a:effectLst/>
                <a:latin typeface="Aptos"/>
                <a:ea typeface="Aptos" panose="020B0004020202020204" pitchFamily="34" charset="0"/>
                <a:cs typeface="Times New Roman"/>
              </a:rPr>
              <a:t>Participants served				</a:t>
            </a:r>
            <a:r>
              <a:rPr lang="en-US" kern="100">
                <a:latin typeface="Aptos"/>
                <a:ea typeface="Aptos" panose="020B0004020202020204" pitchFamily="34" charset="0"/>
                <a:cs typeface="Times New Roman"/>
              </a:rPr>
              <a:t>                   </a:t>
            </a:r>
            <a:r>
              <a:rPr lang="en-US" sz="1800" kern="100">
                <a:effectLst/>
                <a:latin typeface="Aptos"/>
                <a:ea typeface="Aptos" panose="020B0004020202020204" pitchFamily="34" charset="0"/>
                <a:cs typeface="Times New Roman"/>
              </a:rPr>
              <a:t>75 </a:t>
            </a:r>
            <a:r>
              <a:rPr lang="en-US" kern="100">
                <a:latin typeface="Aptos"/>
                <a:ea typeface="Aptos" panose="020B0004020202020204" pitchFamily="34" charset="0"/>
                <a:cs typeface="Times New Roman"/>
              </a:rPr>
              <a:t>(</a:t>
            </a:r>
            <a:r>
              <a:rPr lang="en-US" sz="1000" kern="100">
                <a:latin typeface="Aptos"/>
                <a:ea typeface="Aptos" panose="020B0004020202020204" pitchFamily="34" charset="0"/>
                <a:cs typeface="Times New Roman"/>
              </a:rPr>
              <a:t>49</a:t>
            </a:r>
            <a:r>
              <a:rPr lang="en-US" kern="100">
                <a:latin typeface="Aptos"/>
                <a:ea typeface="Aptos" panose="020B0004020202020204" pitchFamily="34" charset="0"/>
                <a:cs typeface="Times New Roman"/>
              </a:rPr>
              <a:t> </a:t>
            </a:r>
            <a:r>
              <a:rPr lang="en-US" sz="1000" kern="100">
                <a:latin typeface="Aptos"/>
                <a:ea typeface="Aptos" panose="020B0004020202020204" pitchFamily="34" charset="0"/>
                <a:cs typeface="Times New Roman"/>
              </a:rPr>
              <a:t>completed, 26 in progress</a:t>
            </a:r>
            <a:r>
              <a:rPr lang="en-US" kern="100">
                <a:latin typeface="Aptos"/>
                <a:ea typeface="Aptos" panose="020B0004020202020204" pitchFamily="34" charset="0"/>
                <a:cs typeface="Times New Roman"/>
              </a:rPr>
              <a:t>)</a:t>
            </a:r>
          </a:p>
          <a:p>
            <a:pPr marL="342900" marR="0" lvl="0" indent="-342900">
              <a:lnSpc>
                <a:spcPct val="107000"/>
              </a:lnSpc>
              <a:spcBef>
                <a:spcPts val="0"/>
              </a:spcBef>
              <a:spcAft>
                <a:spcPts val="0"/>
              </a:spcAft>
              <a:buFont typeface="Symbol" panose="05050102010706020507" pitchFamily="18" charset="2"/>
              <a:buChar char=""/>
            </a:pPr>
            <a:r>
              <a:rPr lang="en-US" sz="1800" kern="100">
                <a:effectLst/>
                <a:latin typeface="Aptos"/>
                <a:ea typeface="Aptos" panose="020B0004020202020204" pitchFamily="34" charset="0"/>
                <a:cs typeface="Times New Roman"/>
              </a:rPr>
              <a:t>Total Coaching Hours Administered		193</a:t>
            </a:r>
            <a:endParaRPr lang="en-US">
              <a:latin typeface="Aptos"/>
              <a:cs typeface="Times New Roman"/>
            </a:endParaRPr>
          </a:p>
          <a:p>
            <a:pPr marL="342900" indent="-342900">
              <a:lnSpc>
                <a:spcPct val="107000"/>
              </a:lnSpc>
              <a:buFont typeface="Symbol" panose="05050102010706020507" pitchFamily="18" charset="2"/>
              <a:buChar char=""/>
            </a:pPr>
            <a:r>
              <a:rPr lang="en-US" sz="1800" kern="100">
                <a:effectLst/>
                <a:latin typeface="Aptos"/>
                <a:ea typeface="Aptos" panose="020B0004020202020204" pitchFamily="34" charset="0"/>
                <a:cs typeface="Times New Roman"/>
              </a:rPr>
              <a:t>Tax Vouchers Administered				</a:t>
            </a:r>
            <a:r>
              <a:rPr lang="en-US" kern="100">
                <a:latin typeface="Aptos"/>
                <a:ea typeface="Aptos" panose="020B0004020202020204" pitchFamily="34" charset="0"/>
                <a:cs typeface="Times New Roman"/>
              </a:rPr>
              <a:t> 2</a:t>
            </a:r>
            <a:endParaRPr lang="en-US" sz="1800" kern="100">
              <a:effectLst/>
              <a:latin typeface="Aptos"/>
              <a:ea typeface="Aptos" panose="020B0004020202020204" pitchFamily="34" charset="0"/>
              <a:cs typeface="Times New Roman"/>
            </a:endParaRPr>
          </a:p>
          <a:p>
            <a:pPr marL="342900" indent="-342900">
              <a:lnSpc>
                <a:spcPct val="107000"/>
              </a:lnSpc>
              <a:buFont typeface="Symbol" panose="05050102010706020507" pitchFamily="18" charset="2"/>
              <a:buChar char=""/>
            </a:pPr>
            <a:r>
              <a:rPr lang="en-US" sz="1800" kern="100">
                <a:effectLst/>
                <a:latin typeface="Aptos"/>
                <a:ea typeface="Aptos" panose="020B0004020202020204" pitchFamily="34" charset="0"/>
                <a:cs typeface="Times New Roman"/>
              </a:rPr>
              <a:t>Bookkeeping Vouchers Administered		</a:t>
            </a:r>
            <a:r>
              <a:rPr lang="en-US" kern="100">
                <a:latin typeface="Aptos"/>
                <a:ea typeface="Aptos" panose="020B0004020202020204" pitchFamily="34" charset="0"/>
                <a:cs typeface="Times New Roman"/>
              </a:rPr>
              <a:t> 16</a:t>
            </a:r>
            <a:endParaRPr lang="en-US" sz="1800" kern="100">
              <a:effectLst/>
              <a:latin typeface="Aptos"/>
              <a:ea typeface="Aptos" panose="020B0004020202020204" pitchFamily="34" charset="0"/>
              <a:cs typeface="Times New Roman"/>
            </a:endParaRPr>
          </a:p>
          <a:p>
            <a:pPr marL="342900" indent="-342900">
              <a:lnSpc>
                <a:spcPct val="107000"/>
              </a:lnSpc>
              <a:spcAft>
                <a:spcPts val="800"/>
              </a:spcAft>
              <a:buFont typeface="Symbol" panose="05050102010706020507" pitchFamily="18" charset="2"/>
              <a:buChar char=""/>
            </a:pPr>
            <a:r>
              <a:rPr lang="en-US" sz="1800" kern="100">
                <a:effectLst/>
                <a:latin typeface="Aptos"/>
                <a:ea typeface="Aptos" panose="020B0004020202020204" pitchFamily="34" charset="0"/>
                <a:cs typeface="Times New Roman"/>
              </a:rPr>
              <a:t>Legal Vouchers Administered			</a:t>
            </a:r>
            <a:r>
              <a:rPr lang="en-US" kern="100">
                <a:latin typeface="Aptos"/>
                <a:ea typeface="Aptos" panose="020B0004020202020204" pitchFamily="34" charset="0"/>
                <a:cs typeface="Times New Roman"/>
              </a:rPr>
              <a:t> 16</a:t>
            </a:r>
            <a:endParaRPr lang="en-US" sz="1800" kern="100">
              <a:effectLst/>
              <a:latin typeface="Aptos"/>
              <a:ea typeface="Aptos" panose="020B0004020202020204" pitchFamily="34" charset="0"/>
              <a:cs typeface="Times New Roman"/>
            </a:endParaRPr>
          </a:p>
          <a:p>
            <a:pPr marL="342900" marR="0" lvl="0" indent="-342900">
              <a:lnSpc>
                <a:spcPct val="107000"/>
              </a:lnSpc>
              <a:spcBef>
                <a:spcPts val="0"/>
              </a:spcBef>
              <a:spcAft>
                <a:spcPts val="800"/>
              </a:spcAft>
              <a:buFont typeface="Symbol" panose="05050102010706020507" pitchFamily="18" charset="2"/>
              <a:buChar char=""/>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 name="Picture 2" descr="A logo with text and symbols&#10;&#10;Description automatically generated">
            <a:extLst>
              <a:ext uri="{FF2B5EF4-FFF2-40B4-BE49-F238E27FC236}">
                <a16:creationId xmlns:a16="http://schemas.microsoft.com/office/drawing/2014/main" id="{CBD1DD3F-288B-6071-1158-49EADB2595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5078" y="6119971"/>
            <a:ext cx="561651" cy="561651"/>
          </a:xfrm>
          <a:prstGeom prst="rect">
            <a:avLst/>
          </a:prstGeom>
          <a:noFill/>
        </p:spPr>
      </p:pic>
    </p:spTree>
    <p:extLst>
      <p:ext uri="{BB962C8B-B14F-4D97-AF65-F5344CB8AC3E}">
        <p14:creationId xmlns:p14="http://schemas.microsoft.com/office/powerpoint/2010/main" val="1228823119"/>
      </p:ext>
    </p:extLst>
  </p:cSld>
  <p:clrMapOvr>
    <a:masterClrMapping/>
  </p:clrMapOvr>
</p:sld>
</file>

<file path=ppt/theme/theme1.xml><?xml version="1.0" encoding="utf-8"?>
<a:theme xmlns:a="http://schemas.openxmlformats.org/drawingml/2006/main" name="Office Theme">
  <a:themeElements>
    <a:clrScheme name="COSB Colors">
      <a:dk1>
        <a:sysClr val="windowText" lastClr="000000"/>
      </a:dk1>
      <a:lt1>
        <a:sysClr val="window" lastClr="FFFFFF"/>
      </a:lt1>
      <a:dk2>
        <a:srgbClr val="F3F4F8"/>
      </a:dk2>
      <a:lt2>
        <a:srgbClr val="1F2030"/>
      </a:lt2>
      <a:accent1>
        <a:srgbClr val="1D2058"/>
      </a:accent1>
      <a:accent2>
        <a:srgbClr val="4F52C3"/>
      </a:accent2>
      <a:accent3>
        <a:srgbClr val="BF1E2E"/>
      </a:accent3>
      <a:accent4>
        <a:srgbClr val="E76874"/>
      </a:accent4>
      <a:accent5>
        <a:srgbClr val="FAD136"/>
      </a:accent5>
      <a:accent6>
        <a:srgbClr val="FCE386"/>
      </a:accent6>
      <a:hlink>
        <a:srgbClr val="BF1E2E"/>
      </a:hlink>
      <a:folHlink>
        <a:srgbClr val="FAD136"/>
      </a:folHlink>
    </a:clrScheme>
    <a:fontScheme name="COSB Fonts">
      <a:majorFont>
        <a:latin typeface="Merriweather"/>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B Presentation Template" id="{814097D4-9C63-48B6-A684-CEA406701FA0}" vid="{E09DE0CD-6CE4-4124-A4B7-3B0BA1A64E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bbd96b9-9e6c-4647-8895-5f1186aeb2e6">
      <UserInfo>
        <DisplayName>Derek Erquhart</DisplayName>
        <AccountId>78</AccountId>
        <AccountType/>
      </UserInfo>
    </SharedWithUsers>
    <_activity xmlns="1fdd8b25-9030-4ad4-8408-4d71ae81013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F4F8E4F3143784C9C35FA37E9CA44A7" ma:contentTypeVersion="14" ma:contentTypeDescription="Create a new document." ma:contentTypeScope="" ma:versionID="d28594602873d6c892284645d5a345a3">
  <xsd:schema xmlns:xsd="http://www.w3.org/2001/XMLSchema" xmlns:xs="http://www.w3.org/2001/XMLSchema" xmlns:p="http://schemas.microsoft.com/office/2006/metadata/properties" xmlns:ns3="1fdd8b25-9030-4ad4-8408-4d71ae810134" xmlns:ns4="9bbd96b9-9e6c-4647-8895-5f1186aeb2e6" targetNamespace="http://schemas.microsoft.com/office/2006/metadata/properties" ma:root="true" ma:fieldsID="8ff2a4522220fa7695f19d21cf1d6081" ns3:_="" ns4:_="">
    <xsd:import namespace="1fdd8b25-9030-4ad4-8408-4d71ae810134"/>
    <xsd:import namespace="9bbd96b9-9e6c-4647-8895-5f1186aeb2e6"/>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LengthInSecond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dd8b25-9030-4ad4-8408-4d71ae8101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bd96b9-9e6c-4647-8895-5f1186aeb2e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BE3D30-ED39-4973-8C00-3DF1C315437B}">
  <ds:schemaRefs>
    <ds:schemaRef ds:uri="1fdd8b25-9030-4ad4-8408-4d71ae810134"/>
    <ds:schemaRef ds:uri="9bbd96b9-9e6c-4647-8895-5f1186aeb2e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1F58C84-361F-44DB-8B25-A62C44569CC7}">
  <ds:schemaRefs>
    <ds:schemaRef ds:uri="1fdd8b25-9030-4ad4-8408-4d71ae810134"/>
    <ds:schemaRef ds:uri="9bbd96b9-9e6c-4647-8895-5f1186aeb2e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0D837B9-5259-4F22-89F0-C1906CA6C5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1172</TotalTime>
  <Words>1483</Words>
  <Application>Microsoft Office PowerPoint</Application>
  <PresentationFormat>Widescreen</PresentationFormat>
  <Paragraphs>156</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Aptos</vt:lpstr>
      <vt:lpstr>Arial</vt:lpstr>
      <vt:lpstr>Calibri</vt:lpstr>
      <vt:lpstr>Courier New</vt:lpstr>
      <vt:lpstr>Lato</vt:lpstr>
      <vt:lpstr>Merriweather</vt:lpstr>
      <vt:lpstr>Segoe UI</vt:lpstr>
      <vt:lpstr>Symbol</vt:lpstr>
      <vt:lpstr>Office Theme</vt:lpstr>
      <vt:lpstr>City of South Bend   Office of Diversity &amp; Inclusion</vt:lpstr>
      <vt:lpstr>PowerPoint Presentation</vt:lpstr>
      <vt:lpstr>Contents</vt:lpstr>
      <vt:lpstr>Background</vt:lpstr>
      <vt:lpstr>Mission Statement</vt:lpstr>
      <vt:lpstr>Vision Statement</vt:lpstr>
      <vt:lpstr>MWBE Certified Spend</vt:lpstr>
      <vt:lpstr>Accomplishments</vt:lpstr>
      <vt:lpstr>Accomplishments Cont’d</vt:lpstr>
      <vt:lpstr>2024 Performance Highlights</vt:lpstr>
      <vt:lpstr>Participant Engagement &amp; Feedback</vt:lpstr>
      <vt:lpstr>Partnerships</vt:lpstr>
      <vt:lpstr>2025 Planned Enhancements </vt:lpstr>
      <vt:lpstr>2025 Planned Enhancements Cont’d</vt:lpstr>
      <vt:lpstr>PowerPoint Presentation</vt:lpstr>
      <vt:lpstr>Staffing </vt:lpstr>
      <vt:lpstr>Objective &amp; Policy</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SBStat Priority Area]</dc:title>
  <dc:creator>David Finley</dc:creator>
  <cp:lastModifiedBy>Bianca Jones</cp:lastModifiedBy>
  <cp:revision>1</cp:revision>
  <dcterms:created xsi:type="dcterms:W3CDTF">2020-02-25T15:44:27Z</dcterms:created>
  <dcterms:modified xsi:type="dcterms:W3CDTF">2025-12-10T14:57:20Z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0x0101000F4F8E4F3143784C9C35FA37E9CA44A7</vt:lpwstr>
  </property>
  <property fmtid="{D5CDD505-2E9C-101B-9397-08002B2CF9AE}" pid="3" name="MediaServiceImageTags">
    <vt:lpwstr/>
  </property>
  <property fmtid="{D5CDD505-2E9C-101B-9397-08002B2CF9AE}" pid="4" name="Order">
    <vt:r8>1954200</vt:r8>
  </property>
  <property fmtid="{D5CDD505-2E9C-101B-9397-08002B2CF9AE}" pid="5" name="xd_Signature">
    <vt:bool>false</vt:bool>
  </property>
  <property fmtid="{D5CDD505-2E9C-101B-9397-08002B2CF9AE}" pid="6" name="xd_ProgID">
    <vt:lpwstr/>
  </property>
  <property fmtid="{D5CDD505-2E9C-101B-9397-08002B2CF9AE}" pid="7" name="_ColorHex">
    <vt:lpwstr/>
  </property>
  <property fmtid="{D5CDD505-2E9C-101B-9397-08002B2CF9AE}" pid="8" name="_Emoji">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_ColorTag">
    <vt:lpwstr/>
  </property>
  <property fmtid="{D5CDD505-2E9C-101B-9397-08002B2CF9AE}" pid="13" name="TriggerFlowInfo">
    <vt:lpwstr/>
  </property>
</Properties>
</file>