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73" r:id="rId4"/>
    <p:sldId id="278" r:id="rId5"/>
    <p:sldId id="279" r:id="rId6"/>
    <p:sldId id="276" r:id="rId7"/>
  </p:sldIdLst>
  <p:sldSz cx="12192000" cy="6858000"/>
  <p:notesSz cx="6980238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  <a:srgbClr val="FF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B228E-D594-43CA-8756-1942850C877E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43000"/>
            <a:ext cx="54879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024" y="4400550"/>
            <a:ext cx="558419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3853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0DFEE-5F61-4C19-8E91-B3C6D6B86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62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9011E-8C52-4694-8C31-10D66D5DB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790967"/>
            <a:ext cx="9144000" cy="1773854"/>
          </a:xfrm>
          <a:ln w="22225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D6170-8927-4D44-86A7-D9C6997EE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995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2BB78-29D0-4D44-9093-CE0D9B37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C8EE4-A451-4145-A40F-12C60D9A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26BDB-6594-4C8A-BF35-941330B17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3BFACF91-1361-4523-9199-4A7905A4C6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680" y="300045"/>
            <a:ext cx="2206639" cy="220344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C18ABE-80CF-4C41-BF75-D466DDBEC2C7}"/>
              </a:ext>
            </a:extLst>
          </p:cNvPr>
          <p:cNvCxnSpPr/>
          <p:nvPr userDrawn="1"/>
        </p:nvCxnSpPr>
        <p:spPr>
          <a:xfrm>
            <a:off x="1523999" y="4628203"/>
            <a:ext cx="9144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D805F7-1F33-4DFC-87A2-9FDA3DADD27A}"/>
              </a:ext>
            </a:extLst>
          </p:cNvPr>
          <p:cNvCxnSpPr/>
          <p:nvPr userDrawn="1"/>
        </p:nvCxnSpPr>
        <p:spPr>
          <a:xfrm>
            <a:off x="1523999" y="4585460"/>
            <a:ext cx="9144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675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E9DD-F2BC-4C0A-9437-7646245BE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A44A1-9DFC-4AB8-B948-31587D0B7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3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597A1-8273-44B8-9589-9E8C9307B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A7C-24F5-47AD-A150-62D848B7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16C16-40FC-4E98-BEDC-2A4D1500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95857F-FF99-48E2-A761-F29632C31125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27A290B0-FF51-4026-A4A0-002EC28A0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3" y="6245225"/>
            <a:ext cx="545302" cy="5445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D11B85-520A-4526-8D0E-1C0170DC3A47}"/>
              </a:ext>
            </a:extLst>
          </p:cNvPr>
          <p:cNvSpPr txBox="1"/>
          <p:nvPr userDrawn="1"/>
        </p:nvSpPr>
        <p:spPr>
          <a:xfrm>
            <a:off x="1044515" y="6302037"/>
            <a:ext cx="101029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Baskerville Old Face" panose="02020602080505020303" pitchFamily="18" charset="0"/>
              </a:rPr>
              <a:t>CITY OF SOUTH BEND</a:t>
            </a:r>
          </a:p>
          <a:p>
            <a:r>
              <a:rPr lang="en-US" sz="1100" dirty="0">
                <a:solidFill>
                  <a:schemeClr val="bg1"/>
                </a:solidFill>
                <a:latin typeface="Baskerville Old Face" panose="02020602080505020303" pitchFamily="18" charset="0"/>
              </a:rPr>
              <a:t>DEPARTMENT OF COMMUNITY INVESTMENT</a:t>
            </a:r>
          </a:p>
        </p:txBody>
      </p:sp>
    </p:spTree>
    <p:extLst>
      <p:ext uri="{BB962C8B-B14F-4D97-AF65-F5344CB8AC3E}">
        <p14:creationId xmlns:p14="http://schemas.microsoft.com/office/powerpoint/2010/main" val="157897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C2FD-AD02-43D3-8B3F-678330124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2F12E-C200-4F16-9543-170CDF2F7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B6B59-D22E-4E84-A080-E9486DDFE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6C05B-9FFF-4A18-8B99-A584848F5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AF08D-2224-407E-8EF6-F907CAE40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68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9EC65-7AAE-4432-9D9D-0432CD95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43E33-8139-43E6-86F3-72132DF49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508D32-4CC4-4EBB-BAEB-84940EF65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C9301A-5406-4BCC-8A14-8FB52372D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B9394-E0C1-4A95-B8FB-FD3C36147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FC340-4882-472E-9DC7-5A7EC3FC2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9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A699E-F867-41DD-8663-3100DBB9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994AE-AA83-4845-B36F-89464BBE6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422EC-5456-422C-B874-6BEC94FAE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97245-16E8-4DB5-9EE6-24F3242A4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2D9462-E9FC-45CB-975C-0DF6FDD2C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B8D2F0-51B3-44EB-975D-0C7469EB2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45AC1-DDA2-4CC4-B40B-383772DE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CA7983-B4A8-4399-846F-E2A00FA4D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98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BF30-D707-4B4C-B358-210DD8C16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D6FF55-A8E4-4D05-A09D-25F044CA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BB2853-8622-44B1-B70F-93B78CBF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145EF-2432-4BA4-9822-E281CB2F4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2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F0A31B-2FC7-4C03-964D-DE4DE774C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F38ABB-5F37-456F-BDCE-0E98ADCAB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12E581-C5D3-4C4A-ACA7-044298665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085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BD67D-0A73-48C0-89F0-A79B4AD8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5E7E7-6E82-48CA-A341-F0DF6FAB5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EAB8B-27DF-4D6A-B32A-0BEBE4493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754BB-1DE8-4D3E-A258-3C83B0AA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D95F8-CFE0-47ED-AD1F-515856BA8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4FAA6-1498-4DB6-B357-BC5D7407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08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7AB92-BF1F-488B-9535-FEC20CE6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B0885-FCE7-4181-A00F-A15EED2D9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DFDE0-EBD1-4784-A831-902DBE711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B3872-B2D2-4460-A6CD-EE7BAC41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76C37-F7C4-4FC4-A8A1-175995BD0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A9820-E165-4B55-B428-1ECFAA42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6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DAA9C-8F51-4EF6-81D0-F77F22C8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6AE0B0-B673-4994-9456-FBFB1CEE2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CD184-AD44-47FC-8923-CC452850A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8CF0F-D6F7-4BB5-B0B8-D1EFA739D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B2F4A-A3FA-4117-817F-0D9619DAB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3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4EBBC2-651C-4BC1-9B1D-3DB23288AB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73A9CB-BE10-4774-9730-0D6E81B3B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B6F39-6BBF-4F1E-BD30-77174E61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23AC4-1A35-4AF6-80B9-91CDA4E88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39445-C90C-40A7-A120-D8A5F6886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06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92FD1-F718-4556-BB4B-2FE8832A5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770CA-C6CA-4DCB-81D9-508ECC48A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7B4FB-BCC4-4793-9550-AA349B3A3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2187B-E8D5-4D1D-BF0D-597F0A762D26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4D61F-917E-40E2-A457-5D7E31026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63C1F-86F4-4F56-8A47-9A917C8AF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3BDCA-E0C1-45C8-B1A8-11214CDA3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9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0B047-6C72-469F-852B-B5D700C3D6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72717"/>
            <a:ext cx="9144000" cy="113582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Department of Community Investment</a:t>
            </a:r>
            <a:br>
              <a:rPr lang="en-US" sz="4000" b="1" dirty="0">
                <a:solidFill>
                  <a:schemeClr val="bg1"/>
                </a:solidFill>
              </a:rPr>
            </a:b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20E237-D042-425D-AC4B-FE5615F9E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08538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August 26, 2024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259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0B4B-536C-45F0-AF83-A79AC59F9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27D5F-4D2C-4EA1-AF28-F94BECA69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401888" indent="-2401888">
              <a:buNone/>
            </a:pPr>
            <a:r>
              <a:rPr lang="en-US" u="sng" dirty="0">
                <a:solidFill>
                  <a:srgbClr val="C00000"/>
                </a:solidFill>
              </a:rPr>
              <a:t>Bill No. 24-28</a:t>
            </a:r>
            <a:r>
              <a:rPr lang="en-US" dirty="0"/>
              <a:t>	</a:t>
            </a:r>
            <a:r>
              <a:rPr lang="en-US" u="sng" dirty="0"/>
              <a:t>Confirming Resolution</a:t>
            </a:r>
            <a:r>
              <a:rPr lang="en-US" dirty="0"/>
              <a:t> - Personal Property Tax Abatement 1710 North Sheridan Street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93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65CAAE-4FDA-0E5D-3D99-E1FBD515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Five (5) year Personal Property Tax Abatement </a:t>
            </a:r>
            <a:br>
              <a:rPr lang="en-US" sz="3600" dirty="0">
                <a:solidFill>
                  <a:srgbClr val="C00000"/>
                </a:solidFill>
              </a:rPr>
            </a:br>
            <a:r>
              <a:rPr lang="en-US" sz="3600" dirty="0">
                <a:solidFill>
                  <a:srgbClr val="C00000"/>
                </a:solidFill>
              </a:rPr>
              <a:t>1710 North Sheridan St. for Hoosier Tank &amp; Manufacturing, LLC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88F92-49B6-7489-2523-04502DC55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54" y="3110924"/>
            <a:ext cx="3438063" cy="27107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BA70A6-C2E6-A047-245D-E01B0059B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831" y="1570284"/>
            <a:ext cx="3258005" cy="2896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73047F-0A47-4874-7571-B72EC1B7E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550" y="2725765"/>
            <a:ext cx="4608541" cy="299050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540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65CAAE-4FDA-0E5D-3D99-E1FBD515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Confirming Resolution: Bill No. 24-28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E31105-F084-2924-6551-1CA36F00346A}"/>
              </a:ext>
            </a:extLst>
          </p:cNvPr>
          <p:cNvSpPr txBox="1">
            <a:spLocks/>
          </p:cNvSpPr>
          <p:nvPr/>
        </p:nvSpPr>
        <p:spPr>
          <a:xfrm>
            <a:off x="409576" y="1457279"/>
            <a:ext cx="4580774" cy="9597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/>
              <a:t>Tax Abatement for </a:t>
            </a:r>
          </a:p>
          <a:p>
            <a:pPr algn="ctr"/>
            <a:r>
              <a:rPr lang="en-US" sz="2000" b="1" dirty="0"/>
              <a:t>Hoosier Tank &amp; Manufacturing, LLC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66E5556D-0559-FBB9-27D5-CE00CEC02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300" y="1457279"/>
            <a:ext cx="6537702" cy="4559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Personal Property Abatement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New Personal Property will be owned &amp; operated by Hoosier Tank &amp; Manufacturing, LLC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Operating in South Bend since 1991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New equipment and facility improvements will expand production capacity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Will hire 15 new employees, and retain 112 current employees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Total local investment: $4,000,000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961E8D-BDD7-F233-BC4A-91E785269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59" y="2541038"/>
            <a:ext cx="4608541" cy="299050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3002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65CAAE-4FDA-0E5D-3D99-E1FBD515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Confirming Resolution: Bill No. 24-28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0824E6D-D9F3-30DA-14DC-71C549FED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7775" y="1457279"/>
            <a:ext cx="6547227" cy="45592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/>
              <a:t>Personal Property Abatement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Tax summary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Personal Property taxes paid in most recent tax year: $89,941.16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Estimated additional taxes in the first year after installation: $54,144.00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Current assessed value: $3,037,010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Estimated assessed value after project: $4,634,010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During the 5-year abatement: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New estimated taxes: $320,803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Portion of new taxes abated: $227,956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Portion of new taxes paid: $92,847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During the 5-year period following the abatement: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New taxes paid: $139,421 </a:t>
            </a:r>
          </a:p>
          <a:p>
            <a:pPr marL="457200" lvl="1" indent="0"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19C15E-FC38-96FF-7F94-7C3FBAD7C9E3}"/>
              </a:ext>
            </a:extLst>
          </p:cNvPr>
          <p:cNvSpPr txBox="1">
            <a:spLocks/>
          </p:cNvSpPr>
          <p:nvPr/>
        </p:nvSpPr>
        <p:spPr>
          <a:xfrm>
            <a:off x="409576" y="1457279"/>
            <a:ext cx="4580774" cy="9597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/>
              <a:t>Tax Abatement for </a:t>
            </a:r>
          </a:p>
          <a:p>
            <a:pPr algn="ctr"/>
            <a:r>
              <a:rPr lang="en-US" sz="2000" b="1" dirty="0"/>
              <a:t>Hoosier Tank &amp; Manufacturing, LLC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05CBA5-2129-B494-CF9A-F0DCF6A4A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34" y="2559511"/>
            <a:ext cx="4608541" cy="299050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701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8E31105-F084-2924-6551-1CA36F00346A}"/>
              </a:ext>
            </a:extLst>
          </p:cNvPr>
          <p:cNvSpPr txBox="1">
            <a:spLocks/>
          </p:cNvSpPr>
          <p:nvPr/>
        </p:nvSpPr>
        <p:spPr>
          <a:xfrm>
            <a:off x="586999" y="1386695"/>
            <a:ext cx="10766801" cy="1118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/>
              <a:t>Tax Abatement for Personal Property belonging to Hoosier Tank &amp; Manufacturing, LLC</a:t>
            </a:r>
          </a:p>
          <a:p>
            <a:pPr algn="ctr"/>
            <a:endParaRPr lang="en-US" sz="800" b="1" dirty="0"/>
          </a:p>
          <a:p>
            <a:pPr algn="ctr"/>
            <a:r>
              <a:rPr lang="en-US" sz="2000" b="1" u="sng" dirty="0">
                <a:solidFill>
                  <a:srgbClr val="C00000"/>
                </a:solidFill>
              </a:rPr>
              <a:t>ESTIMATED</a:t>
            </a:r>
            <a:r>
              <a:rPr lang="en-US" sz="2000" b="1" dirty="0">
                <a:solidFill>
                  <a:srgbClr val="C00000"/>
                </a:solidFill>
              </a:rPr>
              <a:t>* New Taxes During Abatement Period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9C32D3-D6FD-92F7-675E-1A3741CCE387}"/>
              </a:ext>
            </a:extLst>
          </p:cNvPr>
          <p:cNvSpPr txBox="1">
            <a:spLocks/>
          </p:cNvSpPr>
          <p:nvPr/>
        </p:nvSpPr>
        <p:spPr>
          <a:xfrm>
            <a:off x="2287025" y="5137286"/>
            <a:ext cx="7617949" cy="3340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* Assumes constant tax rates and no changes in assessed value.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FA54C2F7-781A-8FF0-3009-8A0349A8E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Confirming Resolution: Bill No. 24-28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340A8E-0166-6F37-6C88-FB98FA8B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680" y="2505467"/>
            <a:ext cx="5815040" cy="2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54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E55F0F0-541F-4201-9D5E-19BAD61E3882}" vid="{BD4BB76C-83AA-45B6-8479-94E2B0F7BD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DCI Presentation Template</Template>
  <TotalTime>8441</TotalTime>
  <Words>254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Baskerville Old Face</vt:lpstr>
      <vt:lpstr>Calibri</vt:lpstr>
      <vt:lpstr>Calibri Light</vt:lpstr>
      <vt:lpstr>Office Theme</vt:lpstr>
      <vt:lpstr>Department of Community Investment </vt:lpstr>
      <vt:lpstr>Agenda:</vt:lpstr>
      <vt:lpstr>Five (5) year Personal Property Tax Abatement  1710 North Sheridan St. for Hoosier Tank &amp; Manufacturing, LLC</vt:lpstr>
      <vt:lpstr>Confirming Resolution: Bill No. 24-28</vt:lpstr>
      <vt:lpstr>Confirming Resolution: Bill No. 24-28</vt:lpstr>
      <vt:lpstr>Confirming Resolution: Bill No. 24-28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Community Investment</dc:title>
  <dc:creator>Caleb Bauer</dc:creator>
  <cp:lastModifiedBy>Mark Bemenderfer</cp:lastModifiedBy>
  <cp:revision>74</cp:revision>
  <cp:lastPrinted>2023-02-27T19:31:36Z</cp:lastPrinted>
  <dcterms:created xsi:type="dcterms:W3CDTF">2022-05-20T18:15:06Z</dcterms:created>
  <dcterms:modified xsi:type="dcterms:W3CDTF">2024-08-26T14:38:35Z</dcterms:modified>
</cp:coreProperties>
</file>