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7" r:id="rId1"/>
  </p:sldMasterIdLst>
  <p:notesMasterIdLst>
    <p:notesMasterId r:id="rId11"/>
  </p:notesMasterIdLst>
  <p:sldIdLst>
    <p:sldId id="329" r:id="rId2"/>
    <p:sldId id="887" r:id="rId3"/>
    <p:sldId id="912" r:id="rId4"/>
    <p:sldId id="914" r:id="rId5"/>
    <p:sldId id="918" r:id="rId6"/>
    <p:sldId id="885" r:id="rId7"/>
    <p:sldId id="906" r:id="rId8"/>
    <p:sldId id="901" r:id="rId9"/>
    <p:sldId id="1016" r:id="rId10"/>
  </p:sldIdLst>
  <p:sldSz cx="9144000" cy="5143500" type="screen16x9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34137C1-CD74-C363-4550-115BB5F1B9D3}" name="Elrod, Susan Lynn" initials="ESL" userId="S::slelrod@iu.edu::735add44-9b40-44e4-ae1e-6e88fe86970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533"/>
    <a:srgbClr val="690304"/>
    <a:srgbClr val="AE0000"/>
    <a:srgbClr val="A90533"/>
    <a:srgbClr val="BF05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31D602-4B5C-2105-98EA-40E898BAACA9}" v="37" dt="2024-03-14T16:18:32.3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55" autoAdjust="0"/>
    <p:restoredTop sz="95455" autoAdjust="0"/>
  </p:normalViewPr>
  <p:slideViewPr>
    <p:cSldViewPr snapToGrid="0" snapToObjects="1">
      <p:cViewPr varScale="1">
        <p:scale>
          <a:sx n="105" d="100"/>
          <a:sy n="105" d="100"/>
        </p:scale>
        <p:origin x="2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65887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31774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9766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63547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329434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95321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61208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727094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65887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31774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9766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63547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329434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95321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61208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727094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65887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31774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9766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63547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329434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95321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61208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727094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573704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06D261-4ACC-5E49-97C5-9D8FD2D9A3A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444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2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830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3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6566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4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8023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dirty="0">
                <a:solidFill>
                  <a:srgbClr val="45382B"/>
                </a:solidFill>
                <a:effectLst/>
                <a:latin typeface="BentonSansRegular"/>
              </a:rPr>
              <a:t>Right now, we have only one simulation laboratory. In the new space we are going to have four simulation rooms that will be controlled from a central location</a:t>
            </a:r>
          </a:p>
          <a:p>
            <a:endParaRPr lang="en-US" sz="1200" b="0" i="0" dirty="0">
              <a:solidFill>
                <a:srgbClr val="45382B"/>
              </a:solidFill>
              <a:effectLst/>
              <a:latin typeface="BentonSansRegular"/>
            </a:endParaRPr>
          </a:p>
          <a:p>
            <a:r>
              <a:rPr lang="en-US" sz="1200" b="0" i="0" dirty="0">
                <a:solidFill>
                  <a:srgbClr val="45382B"/>
                </a:solidFill>
                <a:effectLst/>
                <a:latin typeface="BentonSansRegular"/>
              </a:rPr>
              <a:t>For radiography students, we are going to have an energized lab that we do not have now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6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6340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06D261-4ACC-5E49-97C5-9D8FD2D9A3A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132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8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4892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">
  <p:cSld name="Title page">
    <p:bg>
      <p:bgPr>
        <a:solidFill>
          <a:srgbClr val="262626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13;p2"/>
          <p:cNvGrpSpPr/>
          <p:nvPr/>
        </p:nvGrpSpPr>
        <p:grpSpPr>
          <a:xfrm>
            <a:off x="633304" y="-648376"/>
            <a:ext cx="733465" cy="2367520"/>
            <a:chOff x="685136" y="-246616"/>
            <a:chExt cx="733465" cy="2367520"/>
          </a:xfrm>
        </p:grpSpPr>
        <p:sp>
          <p:nvSpPr>
            <p:cNvPr id="14" name="Google Shape;14;p2"/>
            <p:cNvSpPr/>
            <p:nvPr/>
          </p:nvSpPr>
          <p:spPr>
            <a:xfrm>
              <a:off x="685136" y="-246616"/>
              <a:ext cx="733465" cy="2367520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" name="Google Shape;15;p2" descr="tab-rgb.eps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807308" y="1380149"/>
              <a:ext cx="489120" cy="6208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502903" y="2766523"/>
            <a:ext cx="7734221" cy="1114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530694" y="4709821"/>
            <a:ext cx="7734222" cy="27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100" b="1" i="0" u="none" strike="noStrike" cap="none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2"/>
          </p:nvPr>
        </p:nvSpPr>
        <p:spPr>
          <a:xfrm>
            <a:off x="530694" y="2443859"/>
            <a:ext cx="7734222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bg>
      <p:bgPr>
        <a:solidFill>
          <a:srgbClr val="660B13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/>
        </p:nvSpPr>
        <p:spPr>
          <a:xfrm>
            <a:off x="1378689" y="2390509"/>
            <a:ext cx="1846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"/>
          <p:cNvSpPr txBox="1"/>
          <p:nvPr/>
        </p:nvSpPr>
        <p:spPr>
          <a:xfrm>
            <a:off x="1378689" y="2390509"/>
            <a:ext cx="1846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3"/>
          <p:cNvSpPr txBox="1"/>
          <p:nvPr/>
        </p:nvSpPr>
        <p:spPr>
          <a:xfrm>
            <a:off x="1378689" y="2390509"/>
            <a:ext cx="1846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506694" y="2274522"/>
            <a:ext cx="6802482" cy="656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526131" y="2028711"/>
            <a:ext cx="3700462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Noto Sans Symbols"/>
              <a:buNone/>
              <a:defRPr sz="1400" b="1" i="0" u="none" strike="noStrike" cap="none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-14942" y="2032000"/>
            <a:ext cx="148614" cy="836706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footer: white">
  <p:cSld name="Blank with footer: whit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6"/>
          <p:cNvGrpSpPr/>
          <p:nvPr/>
        </p:nvGrpSpPr>
        <p:grpSpPr>
          <a:xfrm>
            <a:off x="-30788" y="4661517"/>
            <a:ext cx="9228667" cy="528963"/>
            <a:chOff x="-30788" y="4661517"/>
            <a:chExt cx="9228667" cy="528963"/>
          </a:xfrm>
        </p:grpSpPr>
        <p:sp>
          <p:nvSpPr>
            <p:cNvPr id="47" name="Google Shape;47;p6"/>
            <p:cNvSpPr/>
            <p:nvPr/>
          </p:nvSpPr>
          <p:spPr>
            <a:xfrm>
              <a:off x="-30788" y="4734807"/>
              <a:ext cx="9228667" cy="455673"/>
            </a:xfrm>
            <a:prstGeom prst="rect">
              <a:avLst/>
            </a:prstGeom>
            <a:solidFill>
              <a:srgbClr val="6903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6"/>
            <p:cNvSpPr/>
            <p:nvPr/>
          </p:nvSpPr>
          <p:spPr>
            <a:xfrm>
              <a:off x="635303" y="4661517"/>
              <a:ext cx="387197" cy="528963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9" name="Google Shape;49;p6" descr="tab-rgb.eps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99798" y="4726863"/>
              <a:ext cx="258207" cy="3277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" name="Google Shape;50;p6"/>
            <p:cNvSpPr txBox="1"/>
            <p:nvPr/>
          </p:nvSpPr>
          <p:spPr>
            <a:xfrm>
              <a:off x="1030972" y="4823737"/>
              <a:ext cx="3613600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INDIANA UNIVERSITY SOUTH BEND</a:t>
              </a:r>
              <a:endParaRPr sz="9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only: black">
  <p:cSld name="Content only: black">
    <p:bg>
      <p:bgPr>
        <a:solidFill>
          <a:srgbClr val="262626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ctrTitle"/>
          </p:nvPr>
        </p:nvSpPr>
        <p:spPr>
          <a:xfrm>
            <a:off x="523348" y="759070"/>
            <a:ext cx="8004409" cy="699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ubTitle" idx="1"/>
          </p:nvPr>
        </p:nvSpPr>
        <p:spPr>
          <a:xfrm>
            <a:off x="523348" y="1630404"/>
            <a:ext cx="8011069" cy="28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AutoNum type="arabicPeriod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4833956" y="284947"/>
            <a:ext cx="3700462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100" b="0" i="0" u="none" strike="noStrike" cap="none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7"/>
          <p:cNvSpPr/>
          <p:nvPr/>
        </p:nvSpPr>
        <p:spPr>
          <a:xfrm>
            <a:off x="0" y="957832"/>
            <a:ext cx="82664" cy="387197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" name="Google Shape;56;p7"/>
          <p:cNvGrpSpPr/>
          <p:nvPr/>
        </p:nvGrpSpPr>
        <p:grpSpPr>
          <a:xfrm>
            <a:off x="-30788" y="4661517"/>
            <a:ext cx="9228667" cy="528963"/>
            <a:chOff x="-30788" y="4661517"/>
            <a:chExt cx="9228667" cy="528963"/>
          </a:xfrm>
        </p:grpSpPr>
        <p:sp>
          <p:nvSpPr>
            <p:cNvPr id="57" name="Google Shape;57;p7"/>
            <p:cNvSpPr/>
            <p:nvPr/>
          </p:nvSpPr>
          <p:spPr>
            <a:xfrm>
              <a:off x="-30788" y="4734807"/>
              <a:ext cx="9228667" cy="455673"/>
            </a:xfrm>
            <a:prstGeom prst="rect">
              <a:avLst/>
            </a:prstGeom>
            <a:solidFill>
              <a:srgbClr val="6903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7"/>
            <p:cNvSpPr/>
            <p:nvPr/>
          </p:nvSpPr>
          <p:spPr>
            <a:xfrm>
              <a:off x="635303" y="4661517"/>
              <a:ext cx="387197" cy="528963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9" name="Google Shape;59;p7" descr="tab-rgb.eps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99798" y="4726863"/>
              <a:ext cx="258207" cy="3277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" name="Google Shape;60;p7"/>
            <p:cNvSpPr txBox="1"/>
            <p:nvPr/>
          </p:nvSpPr>
          <p:spPr>
            <a:xfrm>
              <a:off x="1030972" y="4823737"/>
              <a:ext cx="3613600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INDIANA UNIVERSITY SOUTH BEND</a:t>
              </a:r>
              <a:endParaRPr sz="9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photo: black">
  <p:cSld name="Content and photo: black">
    <p:bg>
      <p:bgPr>
        <a:solidFill>
          <a:srgbClr val="252626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"/>
          <p:cNvSpPr txBox="1">
            <a:spLocks noGrp="1"/>
          </p:cNvSpPr>
          <p:nvPr>
            <p:ph type="title"/>
          </p:nvPr>
        </p:nvSpPr>
        <p:spPr>
          <a:xfrm>
            <a:off x="530124" y="464386"/>
            <a:ext cx="4560579" cy="779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1"/>
          </p:nvPr>
        </p:nvSpPr>
        <p:spPr>
          <a:xfrm>
            <a:off x="530124" y="1629404"/>
            <a:ext cx="4560579" cy="28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8"/>
          <p:cNvSpPr>
            <a:spLocks noGrp="1"/>
          </p:cNvSpPr>
          <p:nvPr>
            <p:ph type="pic" idx="2"/>
          </p:nvPr>
        </p:nvSpPr>
        <p:spPr>
          <a:xfrm>
            <a:off x="5564909" y="0"/>
            <a:ext cx="3570941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5" name="Google Shape;65;p8"/>
          <p:cNvSpPr/>
          <p:nvPr/>
        </p:nvSpPr>
        <p:spPr>
          <a:xfrm>
            <a:off x="-15847" y="486799"/>
            <a:ext cx="82664" cy="387197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6" name="Google Shape;66;p8"/>
          <p:cNvGrpSpPr/>
          <p:nvPr/>
        </p:nvGrpSpPr>
        <p:grpSpPr>
          <a:xfrm>
            <a:off x="635303" y="4661517"/>
            <a:ext cx="387197" cy="528963"/>
            <a:chOff x="635303" y="4661517"/>
            <a:chExt cx="387197" cy="528963"/>
          </a:xfrm>
        </p:grpSpPr>
        <p:sp>
          <p:nvSpPr>
            <p:cNvPr id="67" name="Google Shape;67;p8"/>
            <p:cNvSpPr/>
            <p:nvPr/>
          </p:nvSpPr>
          <p:spPr>
            <a:xfrm>
              <a:off x="635303" y="4661517"/>
              <a:ext cx="387197" cy="528963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8" name="Google Shape;68;p8" descr="tab-rgb.eps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99798" y="4726863"/>
              <a:ext cx="258207" cy="3277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footer: black">
  <p:cSld name="Blank with footer: black">
    <p:bg>
      <p:bgPr>
        <a:solidFill>
          <a:srgbClr val="252626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9"/>
          <p:cNvGrpSpPr/>
          <p:nvPr/>
        </p:nvGrpSpPr>
        <p:grpSpPr>
          <a:xfrm>
            <a:off x="-30788" y="4661517"/>
            <a:ext cx="9228667" cy="528963"/>
            <a:chOff x="-30788" y="4661517"/>
            <a:chExt cx="9228667" cy="528963"/>
          </a:xfrm>
        </p:grpSpPr>
        <p:sp>
          <p:nvSpPr>
            <p:cNvPr id="71" name="Google Shape;71;p9"/>
            <p:cNvSpPr/>
            <p:nvPr/>
          </p:nvSpPr>
          <p:spPr>
            <a:xfrm>
              <a:off x="-30788" y="4734807"/>
              <a:ext cx="9228667" cy="455673"/>
            </a:xfrm>
            <a:prstGeom prst="rect">
              <a:avLst/>
            </a:prstGeom>
            <a:solidFill>
              <a:srgbClr val="6903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9"/>
            <p:cNvSpPr/>
            <p:nvPr/>
          </p:nvSpPr>
          <p:spPr>
            <a:xfrm>
              <a:off x="635303" y="4661517"/>
              <a:ext cx="387197" cy="528963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3" name="Google Shape;73;p9" descr="tab-rgb.eps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99798" y="4726863"/>
              <a:ext cx="258207" cy="3277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" name="Google Shape;74;p9"/>
            <p:cNvSpPr txBox="1"/>
            <p:nvPr/>
          </p:nvSpPr>
          <p:spPr>
            <a:xfrm>
              <a:off x="1030972" y="4823737"/>
              <a:ext cx="3613600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INDIANA UNIVERSITY SOUTH BEND</a:t>
              </a:r>
              <a:endParaRPr sz="9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page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02903" y="2768208"/>
            <a:ext cx="7734221" cy="1114494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000" b="1" i="0" spc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Unnecessarily extra long </a:t>
            </a:r>
            <a:br>
              <a:rPr lang="en-US" dirty="0"/>
            </a:br>
            <a:r>
              <a:rPr lang="en-US" dirty="0"/>
              <a:t>title of presentation</a:t>
            </a:r>
          </a:p>
        </p:txBody>
      </p:sp>
      <p:sp>
        <p:nvSpPr>
          <p:cNvPr id="9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530694" y="2445544"/>
            <a:ext cx="7734222" cy="252412"/>
          </a:xfrm>
        </p:spPr>
        <p:txBody>
          <a:bodyPr anchor="ctr">
            <a:noAutofit/>
          </a:bodyPr>
          <a:lstStyle>
            <a:lvl1pPr marL="0" indent="0">
              <a:buNone/>
              <a:defRPr sz="1800" b="0" spc="0" baseline="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SUBHEAD OR NAME OF UNIT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CFAD48-6E57-6E4E-9C6C-9C4CA74450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8764" y="-39077"/>
            <a:ext cx="3048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981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only: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9827" y="759070"/>
            <a:ext cx="8004391" cy="699065"/>
          </a:xfrm>
        </p:spPr>
        <p:txBody>
          <a:bodyPr>
            <a:normAutofit/>
          </a:bodyPr>
          <a:lstStyle>
            <a:lvl1pPr>
              <a:defRPr sz="3000" b="1" i="0" cap="none" spc="0">
                <a:solidFill>
                  <a:srgbClr val="40404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957832"/>
            <a:ext cx="82664" cy="387197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833956" y="284947"/>
            <a:ext cx="3700462" cy="252412"/>
          </a:xfrm>
        </p:spPr>
        <p:txBody>
          <a:bodyPr>
            <a:noAutofit/>
          </a:bodyPr>
          <a:lstStyle>
            <a:lvl1pPr marL="0" indent="0" algn="r">
              <a:buNone/>
              <a:defRPr sz="1100" b="0" i="0" spc="0" baseline="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SECTION TITLE OR SUBTITLE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556000" y="354105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518824" y="1629404"/>
            <a:ext cx="8015594" cy="2810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+mj-lt"/>
              <a:buAutoNum type="arabicPeriod"/>
              <a:tabLst/>
              <a:defRPr sz="1800">
                <a:solidFill>
                  <a:srgbClr val="404041"/>
                </a:solidFill>
                <a:latin typeface="Arial"/>
                <a:cs typeface="Arial"/>
              </a:defRPr>
            </a:lvl1pPr>
            <a:lvl2pPr>
              <a:lnSpc>
                <a:spcPct val="100000"/>
              </a:lnSpc>
              <a:defRPr sz="1600">
                <a:solidFill>
                  <a:srgbClr val="404041"/>
                </a:solidFill>
                <a:latin typeface="Arial"/>
                <a:cs typeface="Arial"/>
              </a:defRPr>
            </a:lvl2pPr>
            <a:lvl3pPr>
              <a:lnSpc>
                <a:spcPct val="100000"/>
              </a:lnSpc>
              <a:defRPr sz="1600">
                <a:solidFill>
                  <a:srgbClr val="404041"/>
                </a:solidFill>
                <a:latin typeface="Arial"/>
                <a:cs typeface="Arial"/>
              </a:defRPr>
            </a:lvl3pPr>
            <a:lvl4pPr>
              <a:lnSpc>
                <a:spcPct val="100000"/>
              </a:lnSpc>
              <a:defRPr sz="1600">
                <a:solidFill>
                  <a:srgbClr val="404041"/>
                </a:solidFill>
                <a:latin typeface="Arial"/>
                <a:cs typeface="Arial"/>
              </a:defRPr>
            </a:lvl4pPr>
            <a:lvl5pPr>
              <a:lnSpc>
                <a:spcPct val="100000"/>
              </a:lnSpc>
              <a:defRPr sz="1600">
                <a:solidFill>
                  <a:srgbClr val="40404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subtitle style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30788" y="4661517"/>
            <a:ext cx="9228667" cy="528963"/>
            <a:chOff x="-30788" y="4661517"/>
            <a:chExt cx="9228667" cy="528963"/>
          </a:xfrm>
        </p:grpSpPr>
        <p:sp>
          <p:nvSpPr>
            <p:cNvPr id="14" name="Rectangle 13"/>
            <p:cNvSpPr/>
            <p:nvPr userDrawn="1"/>
          </p:nvSpPr>
          <p:spPr>
            <a:xfrm>
              <a:off x="-30788" y="4734807"/>
              <a:ext cx="9228667" cy="455673"/>
            </a:xfrm>
            <a:prstGeom prst="rect">
              <a:avLst/>
            </a:prstGeom>
            <a:solidFill>
              <a:srgbClr val="69030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635303" y="4661517"/>
              <a:ext cx="387197" cy="528963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 descr="tab-rgb.eps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798" y="4726863"/>
              <a:ext cx="258207" cy="327725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 userDrawn="1"/>
          </p:nvSpPr>
          <p:spPr>
            <a:xfrm>
              <a:off x="1030972" y="4823737"/>
              <a:ext cx="3613600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900">
                  <a:solidFill>
                    <a:srgbClr val="FFFFFF"/>
                  </a:solidFill>
                </a:rPr>
                <a:t>INDIANA UNIVERSITY SOUTH BEND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4980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slide with IUPUI lockup">
    <p:bg>
      <p:bgPr>
        <a:solidFill>
          <a:srgbClr val="6903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 userDrawn="1">
            <p:ph idx="1"/>
          </p:nvPr>
        </p:nvSpPr>
        <p:spPr>
          <a:xfrm>
            <a:off x="536602" y="680397"/>
            <a:ext cx="7859185" cy="2721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/>
                <a:cs typeface="Arial"/>
              </a:defRPr>
            </a:lvl2pPr>
            <a:lvl3pPr marL="9144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/>
                <a:cs typeface="Arial"/>
              </a:defRPr>
            </a:lvl3pPr>
            <a:lvl4pPr marL="13716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/>
                <a:cs typeface="Arial"/>
              </a:defRPr>
            </a:lvl4pPr>
            <a:lvl5pPr>
              <a:lnSpc>
                <a:spcPct val="100000"/>
              </a:lnSpc>
              <a:defRPr sz="16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-15847" y="680397"/>
            <a:ext cx="82664" cy="387197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631042" y="4235585"/>
            <a:ext cx="536130" cy="922081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tab-rgb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45" y="4326066"/>
            <a:ext cx="357525" cy="4537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28523A-0004-6A45-B32F-DC6E4BED0E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2764" t="24033" b="25813"/>
          <a:stretch/>
        </p:blipFill>
        <p:spPr>
          <a:xfrm>
            <a:off x="1298563" y="4299002"/>
            <a:ext cx="4305719" cy="32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854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776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161892" y="634604"/>
            <a:ext cx="6802482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161892" y="1589938"/>
            <a:ext cx="6802482" cy="3215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  <p:sldLayoutId id="2147483654" r:id="rId5"/>
    <p:sldLayoutId id="2147483655" r:id="rId6"/>
    <p:sldLayoutId id="2147483658" r:id="rId7"/>
    <p:sldLayoutId id="2147483660" r:id="rId8"/>
    <p:sldLayoutId id="2147483661" r:id="rId9"/>
    <p:sldLayoutId id="214748366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E_JhlQHc5ec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A337521-B5C3-EF42-8975-60812492D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591" y="3659476"/>
            <a:ext cx="8638360" cy="1114494"/>
          </a:xfrm>
        </p:spPr>
        <p:txBody>
          <a:bodyPr>
            <a:noAutofit/>
          </a:bodyPr>
          <a:lstStyle/>
          <a:p>
            <a:r>
              <a:rPr lang="en-US" sz="2400" b="1" i="0" u="none" strike="noStrike" cap="none" spc="0" baseline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Center for Innovation and Entrepreneurship - IUSB</a:t>
            </a:r>
            <a:br>
              <a:rPr lang="en-US" sz="2400" b="1" i="0" u="none" strike="noStrike" cap="none" spc="0" baseline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24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098318-849D-274D-BF5F-838586C76E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6591" y="4743695"/>
            <a:ext cx="7734222" cy="252412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March 26, 2024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205FFC-0814-492F-A641-89B8458A46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149" b="25604"/>
          <a:stretch/>
        </p:blipFill>
        <p:spPr>
          <a:xfrm>
            <a:off x="0" y="1457603"/>
            <a:ext cx="9144000" cy="21179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35B003-A470-0D8A-C66C-A6016FB3D077}"/>
              </a:ext>
            </a:extLst>
          </p:cNvPr>
          <p:cNvSpPr txBox="1"/>
          <p:nvPr/>
        </p:nvSpPr>
        <p:spPr>
          <a:xfrm>
            <a:off x="336591" y="4311916"/>
            <a:ext cx="3236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Rob DeCleene</a:t>
            </a:r>
          </a:p>
        </p:txBody>
      </p:sp>
    </p:spTree>
    <p:extLst>
      <p:ext uri="{BB962C8B-B14F-4D97-AF65-F5344CB8AC3E}">
        <p14:creationId xmlns:p14="http://schemas.microsoft.com/office/powerpoint/2010/main" val="2047523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5E2BA-30AE-0697-7C2C-E04FCE4300BA}"/>
              </a:ext>
            </a:extLst>
          </p:cNvPr>
          <p:cNvSpPr txBox="1">
            <a:spLocks/>
          </p:cNvSpPr>
          <p:nvPr/>
        </p:nvSpPr>
        <p:spPr>
          <a:xfrm>
            <a:off x="3091" y="-2316"/>
            <a:ext cx="9143999" cy="729956"/>
          </a:xfrm>
          <a:prstGeom prst="rect">
            <a:avLst/>
          </a:prstGeom>
          <a:solidFill>
            <a:srgbClr val="690304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00" cap="none" spc="0">
                <a:solidFill>
                  <a:srgbClr val="40404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Founding Director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71E0B-92CF-9575-EE85-A8728FB6C3FE}"/>
              </a:ext>
            </a:extLst>
          </p:cNvPr>
          <p:cNvSpPr txBox="1">
            <a:spLocks/>
          </p:cNvSpPr>
          <p:nvPr/>
        </p:nvSpPr>
        <p:spPr>
          <a:xfrm>
            <a:off x="350078" y="1057804"/>
            <a:ext cx="5549190" cy="3028057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Modupe Adeoye serves as the director of innovation and entrepreneurship for IU South Bend (IUSB). With a decade of experience in leading 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significant projects across multiple 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sectors. </a:t>
            </a:r>
          </a:p>
          <a:p>
            <a:pPr algn="just">
              <a:lnSpc>
                <a:spcPct val="150000"/>
              </a:lnSpc>
            </a:pPr>
            <a:endParaRPr lang="en-US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</a:rPr>
              <a:t>Modupe is passionate about fostering a culture of creativity and growth, empowering aspiring entrepreneurs, and driving impactful collaborations.</a:t>
            </a:r>
          </a:p>
        </p:txBody>
      </p:sp>
      <p:pic>
        <p:nvPicPr>
          <p:cNvPr id="5" name="Picture 4" descr="A person with a colorful shirt and necklace&#10;&#10;Description automatically generated">
            <a:extLst>
              <a:ext uri="{FF2B5EF4-FFF2-40B4-BE49-F238E27FC236}">
                <a16:creationId xmlns:a16="http://schemas.microsoft.com/office/drawing/2014/main" id="{F5CF6658-FD48-2F27-2B61-838EAE269E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27" r="7580" b="2"/>
          <a:stretch/>
        </p:blipFill>
        <p:spPr>
          <a:xfrm>
            <a:off x="6187283" y="1057804"/>
            <a:ext cx="2379774" cy="302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48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1924F-B2FC-2224-BA7D-2DDEAF2B6E26}"/>
              </a:ext>
            </a:extLst>
          </p:cNvPr>
          <p:cNvSpPr txBox="1">
            <a:spLocks/>
          </p:cNvSpPr>
          <p:nvPr/>
        </p:nvSpPr>
        <p:spPr>
          <a:xfrm>
            <a:off x="1" y="-78691"/>
            <a:ext cx="9143999" cy="1031191"/>
          </a:xfrm>
          <a:prstGeom prst="rect">
            <a:avLst/>
          </a:prstGeom>
          <a:solidFill>
            <a:srgbClr val="690304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00" cap="none" spc="0">
                <a:solidFill>
                  <a:srgbClr val="40404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CENTER GOALS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E318C7A-E543-EDF2-5550-883AC21D92A2}"/>
              </a:ext>
            </a:extLst>
          </p:cNvPr>
          <p:cNvSpPr txBox="1">
            <a:spLocks/>
          </p:cNvSpPr>
          <p:nvPr/>
        </p:nvSpPr>
        <p:spPr>
          <a:xfrm>
            <a:off x="265479" y="1284909"/>
            <a:ext cx="8613042" cy="3261921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Goals of the CIE: </a:t>
            </a:r>
            <a:r>
              <a:rPr lang="en-U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Connect. Inspire. Engage</a:t>
            </a:r>
          </a:p>
          <a:p>
            <a:pPr marL="285750" lvl="5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Fostering a culture of innovation and entrepreneurship on campus.</a:t>
            </a:r>
          </a:p>
          <a:p>
            <a:pPr marL="285750" lvl="5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Developing and implementing programs to support students and the community in entrepreneurship.</a:t>
            </a:r>
          </a:p>
          <a:p>
            <a:pPr marL="285750" lvl="5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Promoting interdisciplinary collaboration and engagement with the business community such as the North Central Indiana Small Business Development Center (ISBDC), Idea Center, and Ignition Park. </a:t>
            </a:r>
          </a:p>
          <a:p>
            <a:pPr marL="285750" lvl="5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dirty="0">
                <a:latin typeface="Tahoma"/>
                <a:ea typeface="Tahoma"/>
                <a:cs typeface="Tahoma"/>
              </a:rPr>
              <a:t>Creating opportunities for experiential learning and skill development.</a:t>
            </a:r>
          </a:p>
        </p:txBody>
      </p:sp>
    </p:spTree>
    <p:extLst>
      <p:ext uri="{BB962C8B-B14F-4D97-AF65-F5344CB8AC3E}">
        <p14:creationId xmlns:p14="http://schemas.microsoft.com/office/powerpoint/2010/main" val="3425010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1924F-B2FC-2224-BA7D-2DDEAF2B6E26}"/>
              </a:ext>
            </a:extLst>
          </p:cNvPr>
          <p:cNvSpPr txBox="1">
            <a:spLocks/>
          </p:cNvSpPr>
          <p:nvPr/>
        </p:nvSpPr>
        <p:spPr>
          <a:xfrm>
            <a:off x="1" y="-78691"/>
            <a:ext cx="9143999" cy="688291"/>
          </a:xfrm>
          <a:prstGeom prst="rect">
            <a:avLst/>
          </a:prstGeom>
          <a:solidFill>
            <a:srgbClr val="690304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00" cap="none" spc="0">
                <a:solidFill>
                  <a:srgbClr val="40404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86892-1391-2EA1-01BB-227918E00EBC}"/>
              </a:ext>
            </a:extLst>
          </p:cNvPr>
          <p:cNvSpPr txBox="1">
            <a:spLocks/>
          </p:cNvSpPr>
          <p:nvPr/>
        </p:nvSpPr>
        <p:spPr>
          <a:xfrm>
            <a:off x="139700" y="431800"/>
            <a:ext cx="8864600" cy="4305300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K-12 launch pad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"K-12 launchpad" initiative aims to create a transformative educational experience for high school students in our community. By establishing a business incubator for high schoolers, we will provide a unique platform for young minds to explore entrepreneurship, innovation, and STEM education while preparing them for future success in the entrepreneurial world.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 startAt="2"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Entrepreneurship Student Ambassadors Program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Entrepreneurship Student Ambassadors (ESA) program aims to cultivate a community of enthusiastic and knowledgeable student ambassadors to promote entrepreneurial thinking, innovation, and venture creation. The network of student ambassadors will support fellow students in their entrepreneurial journeys.    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Entrepreneurship Certificate Program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provide students at Indiana University South Bend (IUSB) with comprehensive learning in entrepreneurship, emphasizing hands-on experience, practical knowledge, and innovative thinking.</a:t>
            </a:r>
          </a:p>
        </p:txBody>
      </p:sp>
    </p:spTree>
    <p:extLst>
      <p:ext uri="{BB962C8B-B14F-4D97-AF65-F5344CB8AC3E}">
        <p14:creationId xmlns:p14="http://schemas.microsoft.com/office/powerpoint/2010/main" val="2439258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ollage of people in a room&#10;&#10;Description automatically generated">
            <a:extLst>
              <a:ext uri="{FF2B5EF4-FFF2-40B4-BE49-F238E27FC236}">
                <a16:creationId xmlns:a16="http://schemas.microsoft.com/office/drawing/2014/main" id="{216B9AAA-6F90-A001-0727-2FB04CFDBE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9143980" cy="51434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3768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608AD-6F4B-335C-6FD0-A512CF07083A}"/>
              </a:ext>
            </a:extLst>
          </p:cNvPr>
          <p:cNvSpPr/>
          <p:nvPr/>
        </p:nvSpPr>
        <p:spPr>
          <a:xfrm>
            <a:off x="452966" y="1038722"/>
            <a:ext cx="8225367" cy="410477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600" dirty="0">
                <a:latin typeface="Tahoma"/>
                <a:ea typeface="Tahoma"/>
                <a:cs typeface="Tahoma"/>
              </a:rPr>
              <a:t>Community engagement opportunities</a:t>
            </a:r>
            <a:r>
              <a:rPr lang="en-US" sz="1600" cap="none" dirty="0">
                <a:effectLst/>
                <a:latin typeface="Tahoma"/>
                <a:ea typeface="Tahoma"/>
                <a:cs typeface="Tahoma"/>
              </a:rPr>
              <a:t>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Workshop Facilitators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Offer to lead innovation and business workshops or seminars that share your insights and expertise with students. 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Mentorship: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Your mentorship to select IUSB students, can help them make informed decisions and navigate challenges effectively.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Internship/Job Shadowing: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Allow students to shadow professionals in your field and get hands-on experiences in a safe environment. This experience can help them gain a better understanding of their chosen career paths.</a:t>
            </a:r>
          </a:p>
          <a:p>
            <a:pPr algn="just">
              <a:lnSpc>
                <a:spcPct val="150000"/>
              </a:lnSpc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600" cap="none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1600" b="1" cap="none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6D6F99-51C9-973D-7091-C054A64D8692}"/>
              </a:ext>
            </a:extLst>
          </p:cNvPr>
          <p:cNvSpPr txBox="1">
            <a:spLocks/>
          </p:cNvSpPr>
          <p:nvPr/>
        </p:nvSpPr>
        <p:spPr>
          <a:xfrm>
            <a:off x="1" y="-78691"/>
            <a:ext cx="9143999" cy="699065"/>
          </a:xfrm>
          <a:prstGeom prst="rect">
            <a:avLst/>
          </a:prstGeom>
          <a:solidFill>
            <a:srgbClr val="690304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00" cap="none" spc="0">
                <a:solidFill>
                  <a:srgbClr val="40404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Community </a:t>
            </a:r>
            <a:endParaRPr lang="en-US" sz="3200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797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8138818-4FA5-69EF-079A-5F72323CD3DA}"/>
              </a:ext>
            </a:extLst>
          </p:cNvPr>
          <p:cNvSpPr txBox="1"/>
          <p:nvPr/>
        </p:nvSpPr>
        <p:spPr>
          <a:xfrm>
            <a:off x="506694" y="2274522"/>
            <a:ext cx="6802482" cy="656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Clr>
                <a:srgbClr val="FFFFFF"/>
              </a:buClr>
              <a:buSzPts val="4000"/>
            </a:pPr>
            <a:r>
              <a:rPr lang="en-US" sz="2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QUESTIONS?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CDE6CCC-99F6-14F3-C80D-CC6D78913C1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3999" cy="699065"/>
          </a:xfrm>
          <a:prstGeom prst="rect">
            <a:avLst/>
          </a:prstGeom>
          <a:solidFill>
            <a:srgbClr val="690304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00" cap="none" spc="0">
                <a:solidFill>
                  <a:srgbClr val="40404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endParaRPr lang="en-US" sz="3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881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9198530-D47A-8667-3A4C-294534FFFBB1}"/>
              </a:ext>
            </a:extLst>
          </p:cNvPr>
          <p:cNvSpPr txBox="1">
            <a:spLocks/>
          </p:cNvSpPr>
          <p:nvPr/>
        </p:nvSpPr>
        <p:spPr>
          <a:xfrm>
            <a:off x="0" y="436739"/>
            <a:ext cx="9121040" cy="4041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 UEDA SUMMIT</a:t>
            </a:r>
            <a:br>
              <a:rPr lang="en-US" sz="4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UNIVERSITY ECONOMIC DEVELOPMENT ASSOCIATION</a:t>
            </a:r>
          </a:p>
          <a:p>
            <a:pPr algn="ctr"/>
            <a:r>
              <a:rPr lang="en-US" sz="2800" dirty="0">
                <a:latin typeface="Tahoma"/>
                <a:ea typeface="Tahoma"/>
                <a:cs typeface="Tahoma"/>
              </a:rPr>
              <a:t>Embassy Suites – SB</a:t>
            </a:r>
            <a:b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latin typeface="Tahoma"/>
                <a:ea typeface="Tahoma"/>
                <a:cs typeface="Tahoma"/>
              </a:rPr>
              <a:t>October 6-9, 2024</a:t>
            </a:r>
            <a:endParaRPr lang="en-US" dirty="0">
              <a:latin typeface="Tahoma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520430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2024 UEDA Summit in South Bend, Indiana">
            <a:hlinkClick r:id="" action="ppaction://media"/>
            <a:extLst>
              <a:ext uri="{FF2B5EF4-FFF2-40B4-BE49-F238E27FC236}">
                <a16:creationId xmlns:a16="http://schemas.microsoft.com/office/drawing/2014/main" id="{55392864-6CEB-5495-A114-133CD06E48E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516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17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ain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44800</TotalTime>
  <Words>440</Words>
  <Application>Microsoft Office PowerPoint</Application>
  <PresentationFormat>On-screen Show (16:9)</PresentationFormat>
  <Paragraphs>40</Paragraphs>
  <Slides>9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BentonSansRegular</vt:lpstr>
      <vt:lpstr>Calibri</vt:lpstr>
      <vt:lpstr>Noto Sans Symbols</vt:lpstr>
      <vt:lpstr>Tahoma</vt:lpstr>
      <vt:lpstr>Wingdings</vt:lpstr>
      <vt:lpstr>Main</vt:lpstr>
      <vt:lpstr>Center for Innovation and Entrepreneurship - IUSB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All-Campus Meeting</dc:title>
  <dc:creator>Baierl Jr, Kenneth W.</dc:creator>
  <cp:lastModifiedBy>DeCleene, Rob</cp:lastModifiedBy>
  <cp:revision>232</cp:revision>
  <cp:lastPrinted>2022-05-23T15:32:20Z</cp:lastPrinted>
  <dcterms:modified xsi:type="dcterms:W3CDTF">2024-03-14T16:21:28Z</dcterms:modified>
</cp:coreProperties>
</file>