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5" r:id="rId4"/>
  </p:sldMasterIdLst>
  <p:notesMasterIdLst>
    <p:notesMasterId r:id="rId18"/>
  </p:notesMasterIdLst>
  <p:handoutMasterIdLst>
    <p:handoutMasterId r:id="rId19"/>
  </p:handoutMasterIdLst>
  <p:sldIdLst>
    <p:sldId id="263" r:id="rId5"/>
    <p:sldId id="280" r:id="rId6"/>
    <p:sldId id="267" r:id="rId7"/>
    <p:sldId id="285" r:id="rId8"/>
    <p:sldId id="279" r:id="rId9"/>
    <p:sldId id="291" r:id="rId10"/>
    <p:sldId id="276" r:id="rId11"/>
    <p:sldId id="277" r:id="rId12"/>
    <p:sldId id="278" r:id="rId13"/>
    <p:sldId id="282" r:id="rId14"/>
    <p:sldId id="283" r:id="rId15"/>
    <p:sldId id="281" r:id="rId16"/>
    <p:sldId id="292" r:id="rId17"/>
  </p:sldIdLst>
  <p:sldSz cx="12192000" cy="6858000"/>
  <p:notesSz cx="6980238"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C8228DA-504F-E9E2-E0C8-14F2E27B8FC2}" name="Becky Phung" initials="BP" userId="S::bphung@southbendin.gov::d86d9644-739e-414e-90ea-a334f725d60b"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David Finley" initials="DF" lastIdx="52" clrIdx="0">
    <p:extLst>
      <p:ext uri="{19B8F6BF-5375-455C-9EA6-DF929625EA0E}">
        <p15:presenceInfo xmlns:p15="http://schemas.microsoft.com/office/powerpoint/2012/main" userId="S::dfinley@southbendin.gov::cf52037d-abc3-471c-add4-ed6dd0660902" providerId="AD"/>
      </p:ext>
    </p:extLst>
  </p:cmAuthor>
  <p:cmAuthor id="2" name="Ryan Ligon" initials="RL" lastIdx="5" clrIdx="1">
    <p:extLst>
      <p:ext uri="{19B8F6BF-5375-455C-9EA6-DF929625EA0E}">
        <p15:presenceInfo xmlns:p15="http://schemas.microsoft.com/office/powerpoint/2012/main" userId="S::rligon@southbendin.gov::e50be95e-0400-4712-a092-ea58e44da79c" providerId="AD"/>
      </p:ext>
    </p:extLst>
  </p:cmAuthor>
  <p:cmAuthor id="3" name="Denise Riedl" initials="DR" lastIdx="3" clrIdx="2">
    <p:extLst>
      <p:ext uri="{19B8F6BF-5375-455C-9EA6-DF929625EA0E}">
        <p15:presenceInfo xmlns:p15="http://schemas.microsoft.com/office/powerpoint/2012/main" userId="S::driedl@southbendin.gov::727f2e28-3095-46d5-81e1-fe709cdd16f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4D4F0"/>
    <a:srgbClr val="CE2031"/>
    <a:srgbClr val="9C1825"/>
    <a:srgbClr val="E5EDFF"/>
    <a:srgbClr val="EFF4FF"/>
    <a:srgbClr val="5B92FF"/>
    <a:srgbClr val="4472C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850C55E-DFEF-15C0-4D5F-67955466ABB0}" v="34" dt="2024-02-26T13:23:28.047"/>
    <p1510:client id="{51D25701-5A9B-6C7B-877A-2F957CED727A}" v="1" dt="2024-02-26T13:26:35.506"/>
    <p1510:client id="{79E25BB8-4DF2-351C-B767-42B300634BF7}" v="167" dt="2024-02-26T16:40:58.859"/>
    <p1510:client id="{A8742637-6432-A1BA-3EB2-9F731B3C65D3}" v="436" dt="2024-02-26T14:28:09.064"/>
    <p1510:client id="{B0C15387-68D2-8910-2DEC-9554FAB62BA2}" v="48" dt="2024-02-26T13:34:00.38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352" autoAdjust="0"/>
    <p:restoredTop sz="94660"/>
  </p:normalViewPr>
  <p:slideViewPr>
    <p:cSldViewPr snapToGrid="0">
      <p:cViewPr varScale="1">
        <p:scale>
          <a:sx n="111" d="100"/>
          <a:sy n="111" d="100"/>
        </p:scale>
        <p:origin x="918" y="96"/>
      </p:cViewPr>
      <p:guideLst/>
    </p:cSldViewPr>
  </p:slideViewPr>
  <p:notesTextViewPr>
    <p:cViewPr>
      <p:scale>
        <a:sx n="1" d="1"/>
        <a:sy n="1" d="1"/>
      </p:scale>
      <p:origin x="0" y="0"/>
    </p:cViewPr>
  </p:notesTextViewPr>
  <p:notesViewPr>
    <p:cSldViewPr snapToGrid="0">
      <p:cViewPr>
        <p:scale>
          <a:sx n="1" d="2"/>
          <a:sy n="1" d="2"/>
        </p:scale>
        <p:origin x="1852" y="-3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49F98FA-A5FC-44EE-804F-99D5C30FDF93}"/>
              </a:ext>
            </a:extLst>
          </p:cNvPr>
          <p:cNvSpPr>
            <a:spLocks noGrp="1"/>
          </p:cNvSpPr>
          <p:nvPr>
            <p:ph type="hdr" sz="quarter"/>
          </p:nvPr>
        </p:nvSpPr>
        <p:spPr>
          <a:xfrm>
            <a:off x="0" y="0"/>
            <a:ext cx="302477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7F358782-2293-4D07-95FD-8B9458EBED8E}"/>
              </a:ext>
            </a:extLst>
          </p:cNvPr>
          <p:cNvSpPr>
            <a:spLocks noGrp="1"/>
          </p:cNvSpPr>
          <p:nvPr>
            <p:ph type="dt" sz="quarter" idx="1"/>
          </p:nvPr>
        </p:nvSpPr>
        <p:spPr>
          <a:xfrm>
            <a:off x="3953853" y="0"/>
            <a:ext cx="3024770" cy="458788"/>
          </a:xfrm>
          <a:prstGeom prst="rect">
            <a:avLst/>
          </a:prstGeom>
        </p:spPr>
        <p:txBody>
          <a:bodyPr vert="horz" lIns="91440" tIns="45720" rIns="91440" bIns="45720" rtlCol="0"/>
          <a:lstStyle>
            <a:lvl1pPr algn="r">
              <a:defRPr sz="1200"/>
            </a:lvl1pPr>
          </a:lstStyle>
          <a:p>
            <a:fld id="{70E5564C-FAD9-4826-BAC0-A1E1F532BB8E}" type="datetimeFigureOut">
              <a:rPr lang="en-US" smtClean="0"/>
              <a:t>3/25/2024</a:t>
            </a:fld>
            <a:endParaRPr lang="en-US"/>
          </a:p>
        </p:txBody>
      </p:sp>
      <p:sp>
        <p:nvSpPr>
          <p:cNvPr id="4" name="Footer Placeholder 3">
            <a:extLst>
              <a:ext uri="{FF2B5EF4-FFF2-40B4-BE49-F238E27FC236}">
                <a16:creationId xmlns:a16="http://schemas.microsoft.com/office/drawing/2014/main" id="{6B300FD5-E434-420D-BF23-64E6B3F447AD}"/>
              </a:ext>
            </a:extLst>
          </p:cNvPr>
          <p:cNvSpPr>
            <a:spLocks noGrp="1"/>
          </p:cNvSpPr>
          <p:nvPr>
            <p:ph type="ftr" sz="quarter" idx="2"/>
          </p:nvPr>
        </p:nvSpPr>
        <p:spPr>
          <a:xfrm>
            <a:off x="0" y="8685214"/>
            <a:ext cx="3024770" cy="458787"/>
          </a:xfrm>
          <a:prstGeom prst="rect">
            <a:avLst/>
          </a:prstGeom>
        </p:spPr>
        <p:txBody>
          <a:bodyPr vert="horz" lIns="91440" tIns="45720" rIns="91440" bIns="45720" rtlCol="0" anchor="b"/>
          <a:lstStyle>
            <a:lvl1pPr algn="l">
              <a:defRPr sz="1200"/>
            </a:lvl1pPr>
          </a:lstStyle>
          <a:p>
            <a:endParaRPr lang="en-US"/>
          </a:p>
        </p:txBody>
      </p:sp>
    </p:spTree>
    <p:extLst>
      <p:ext uri="{BB962C8B-B14F-4D97-AF65-F5344CB8AC3E}">
        <p14:creationId xmlns:p14="http://schemas.microsoft.com/office/powerpoint/2010/main" val="7137117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477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53853" y="0"/>
            <a:ext cx="3024770" cy="458788"/>
          </a:xfrm>
          <a:prstGeom prst="rect">
            <a:avLst/>
          </a:prstGeom>
        </p:spPr>
        <p:txBody>
          <a:bodyPr vert="horz" lIns="91440" tIns="45720" rIns="91440" bIns="45720" rtlCol="0"/>
          <a:lstStyle>
            <a:lvl1pPr algn="r">
              <a:defRPr sz="1200"/>
            </a:lvl1pPr>
          </a:lstStyle>
          <a:p>
            <a:fld id="{5C30FC3B-9F02-4A7F-8B50-F2B3589FC676}" type="datetimeFigureOut">
              <a:rPr lang="en-US" smtClean="0"/>
              <a:t>3/25/2024</a:t>
            </a:fld>
            <a:endParaRPr lang="en-US"/>
          </a:p>
        </p:txBody>
      </p:sp>
      <p:sp>
        <p:nvSpPr>
          <p:cNvPr id="4" name="Slide Image Placeholder 3"/>
          <p:cNvSpPr>
            <a:spLocks noGrp="1" noRot="1" noChangeAspect="1"/>
          </p:cNvSpPr>
          <p:nvPr>
            <p:ph type="sldImg" idx="2"/>
          </p:nvPr>
        </p:nvSpPr>
        <p:spPr>
          <a:xfrm>
            <a:off x="746125" y="1143000"/>
            <a:ext cx="5487988"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98024" y="4400550"/>
            <a:ext cx="558419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4"/>
            <a:ext cx="302477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53853" y="8685214"/>
            <a:ext cx="3024770" cy="458787"/>
          </a:xfrm>
          <a:prstGeom prst="rect">
            <a:avLst/>
          </a:prstGeom>
        </p:spPr>
        <p:txBody>
          <a:bodyPr vert="horz" lIns="91440" tIns="45720" rIns="91440" bIns="45720" rtlCol="0" anchor="b"/>
          <a:lstStyle>
            <a:lvl1pPr algn="r">
              <a:defRPr sz="1200"/>
            </a:lvl1pPr>
          </a:lstStyle>
          <a:p>
            <a:fld id="{FBFF9142-A158-4190-BEC2-8B4883B01317}" type="slidenum">
              <a:rPr lang="en-US" smtClean="0"/>
              <a:t>‹#›</a:t>
            </a:fld>
            <a:endParaRPr lang="en-US"/>
          </a:p>
        </p:txBody>
      </p:sp>
    </p:spTree>
    <p:extLst>
      <p:ext uri="{BB962C8B-B14F-4D97-AF65-F5344CB8AC3E}">
        <p14:creationId xmlns:p14="http://schemas.microsoft.com/office/powerpoint/2010/main" val="35105227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2C2F4112-DB10-5C9A-6973-90B0156FFE56}"/>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5400000">
            <a:off x="4647767" y="-1585963"/>
            <a:ext cx="2896469" cy="12192003"/>
          </a:xfrm>
          <a:prstGeom prst="rect">
            <a:avLst/>
          </a:prstGeom>
        </p:spPr>
      </p:pic>
      <p:sp>
        <p:nvSpPr>
          <p:cNvPr id="2" name="Title 1"/>
          <p:cNvSpPr>
            <a:spLocks noGrp="1"/>
          </p:cNvSpPr>
          <p:nvPr>
            <p:ph type="ctrTitle" hasCustomPrompt="1"/>
          </p:nvPr>
        </p:nvSpPr>
        <p:spPr>
          <a:xfrm>
            <a:off x="838200" y="691332"/>
            <a:ext cx="7498080" cy="2008957"/>
          </a:xfrm>
        </p:spPr>
        <p:txBody>
          <a:bodyPr anchor="b">
            <a:normAutofit/>
          </a:bodyPr>
          <a:lstStyle>
            <a:lvl1pPr algn="l">
              <a:defRPr sz="4400" b="1">
                <a:solidFill>
                  <a:schemeClr val="bg1"/>
                </a:solidFill>
              </a:defRPr>
            </a:lvl1pPr>
          </a:lstStyle>
          <a:p>
            <a:r>
              <a:rPr lang="en-US" dirty="0"/>
              <a:t>Click to edit Master title style Click to edit Master title style</a:t>
            </a:r>
          </a:p>
        </p:txBody>
      </p:sp>
      <p:sp>
        <p:nvSpPr>
          <p:cNvPr id="3" name="Subtitle 2"/>
          <p:cNvSpPr>
            <a:spLocks noGrp="1"/>
          </p:cNvSpPr>
          <p:nvPr>
            <p:ph type="subTitle" idx="1"/>
          </p:nvPr>
        </p:nvSpPr>
        <p:spPr>
          <a:xfrm>
            <a:off x="838200" y="2777283"/>
            <a:ext cx="7498080" cy="165576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8" name="Date Placeholder 3">
            <a:extLst>
              <a:ext uri="{FF2B5EF4-FFF2-40B4-BE49-F238E27FC236}">
                <a16:creationId xmlns:a16="http://schemas.microsoft.com/office/drawing/2014/main" id="{7F94E1F7-6D4C-BE30-E67C-1F378DFEBA9A}"/>
              </a:ext>
            </a:extLst>
          </p:cNvPr>
          <p:cNvSpPr>
            <a:spLocks noGrp="1"/>
          </p:cNvSpPr>
          <p:nvPr>
            <p:ph type="dt" sz="half" idx="2"/>
          </p:nvPr>
        </p:nvSpPr>
        <p:spPr>
          <a:xfrm>
            <a:off x="9818001" y="6219824"/>
            <a:ext cx="1097280" cy="457200"/>
          </a:xfrm>
          <a:prstGeom prst="rect">
            <a:avLst/>
          </a:prstGeom>
        </p:spPr>
        <p:txBody>
          <a:bodyPr anchor="ctr"/>
          <a:lstStyle>
            <a:lvl1pPr algn="r">
              <a:defRPr sz="1400">
                <a:solidFill>
                  <a:schemeClr val="bg1"/>
                </a:solidFill>
                <a:latin typeface="+mj-lt"/>
              </a:defRPr>
            </a:lvl1pPr>
          </a:lstStyle>
          <a:p>
            <a:fld id="{46E23677-1235-435D-BFBF-3BE81596D9C2}" type="datetime1">
              <a:rPr lang="en-US" smtClean="0"/>
              <a:t>3/25/2024</a:t>
            </a:fld>
            <a:endParaRPr lang="en-US" dirty="0"/>
          </a:p>
        </p:txBody>
      </p:sp>
      <p:sp>
        <p:nvSpPr>
          <p:cNvPr id="29" name="Footer Placeholder 4">
            <a:extLst>
              <a:ext uri="{FF2B5EF4-FFF2-40B4-BE49-F238E27FC236}">
                <a16:creationId xmlns:a16="http://schemas.microsoft.com/office/drawing/2014/main" id="{0FD6E715-76E9-283B-D271-4D158006CFC0}"/>
              </a:ext>
            </a:extLst>
          </p:cNvPr>
          <p:cNvSpPr>
            <a:spLocks noGrp="1"/>
          </p:cNvSpPr>
          <p:nvPr>
            <p:ph type="ftr" sz="quarter" idx="3"/>
          </p:nvPr>
        </p:nvSpPr>
        <p:spPr>
          <a:xfrm>
            <a:off x="8720721" y="6219824"/>
            <a:ext cx="1097280" cy="457200"/>
          </a:xfrm>
          <a:prstGeom prst="rect">
            <a:avLst/>
          </a:prstGeom>
        </p:spPr>
        <p:txBody>
          <a:bodyPr anchor="ctr"/>
          <a:lstStyle>
            <a:lvl1pPr algn="l">
              <a:defRPr sz="1400">
                <a:solidFill>
                  <a:schemeClr val="bg1"/>
                </a:solidFill>
                <a:latin typeface="+mj-lt"/>
              </a:defRPr>
            </a:lvl1pPr>
          </a:lstStyle>
          <a:p>
            <a:endParaRPr lang="en-US" dirty="0"/>
          </a:p>
        </p:txBody>
      </p:sp>
      <p:sp>
        <p:nvSpPr>
          <p:cNvPr id="30" name="Slide Number Placeholder 5">
            <a:extLst>
              <a:ext uri="{FF2B5EF4-FFF2-40B4-BE49-F238E27FC236}">
                <a16:creationId xmlns:a16="http://schemas.microsoft.com/office/drawing/2014/main" id="{0CCCE3FB-F952-10DF-8276-6292BFB06645}"/>
              </a:ext>
            </a:extLst>
          </p:cNvPr>
          <p:cNvSpPr>
            <a:spLocks noGrp="1"/>
          </p:cNvSpPr>
          <p:nvPr>
            <p:ph type="sldNum" sz="quarter" idx="4"/>
          </p:nvPr>
        </p:nvSpPr>
        <p:spPr>
          <a:xfrm>
            <a:off x="10915281" y="6219824"/>
            <a:ext cx="1097280" cy="457200"/>
          </a:xfrm>
          <a:prstGeom prst="rect">
            <a:avLst/>
          </a:prstGeom>
        </p:spPr>
        <p:txBody>
          <a:bodyPr anchor="ctr"/>
          <a:lstStyle>
            <a:lvl1pPr algn="r">
              <a:defRPr sz="1400">
                <a:solidFill>
                  <a:schemeClr val="bg1"/>
                </a:solidFill>
                <a:latin typeface="+mj-lt"/>
              </a:defRPr>
            </a:lvl1pPr>
          </a:lstStyle>
          <a:p>
            <a:fld id="{48F63A3B-78C7-47BE-AE5E-E10140E04643}" type="slidenum">
              <a:rPr lang="en-US" smtClean="0"/>
              <a:pPr/>
              <a:t>‹#›</a:t>
            </a:fld>
            <a:endParaRPr lang="en-US" dirty="0"/>
          </a:p>
        </p:txBody>
      </p:sp>
      <p:sp>
        <p:nvSpPr>
          <p:cNvPr id="36" name="TextBox 35">
            <a:extLst>
              <a:ext uri="{FF2B5EF4-FFF2-40B4-BE49-F238E27FC236}">
                <a16:creationId xmlns:a16="http://schemas.microsoft.com/office/drawing/2014/main" id="{86D7FD82-39A1-80DE-74CB-EC15BE867532}"/>
              </a:ext>
            </a:extLst>
          </p:cNvPr>
          <p:cNvSpPr txBox="1"/>
          <p:nvPr userDrawn="1"/>
        </p:nvSpPr>
        <p:spPr>
          <a:xfrm>
            <a:off x="636639" y="6186814"/>
            <a:ext cx="7955280" cy="523220"/>
          </a:xfrm>
          <a:prstGeom prst="rect">
            <a:avLst/>
          </a:prstGeom>
          <a:noFill/>
        </p:spPr>
        <p:txBody>
          <a:bodyPr wrap="square" rtlCol="0" anchor="ctr">
            <a:spAutoFit/>
          </a:bodyPr>
          <a:lstStyle/>
          <a:p>
            <a:r>
              <a:rPr lang="en-US" sz="1400" dirty="0">
                <a:solidFill>
                  <a:schemeClr val="bg1"/>
                </a:solidFill>
                <a:latin typeface="+mj-lt"/>
              </a:rPr>
              <a:t>City of South Bend</a:t>
            </a:r>
          </a:p>
          <a:p>
            <a:r>
              <a:rPr lang="en-US" sz="1400" i="1" dirty="0">
                <a:solidFill>
                  <a:schemeClr val="bg1"/>
                </a:solidFill>
                <a:latin typeface="+mj-lt"/>
              </a:rPr>
              <a:t>City Clerk’s Office</a:t>
            </a:r>
          </a:p>
        </p:txBody>
      </p:sp>
    </p:spTree>
    <p:extLst>
      <p:ext uri="{BB962C8B-B14F-4D97-AF65-F5344CB8AC3E}">
        <p14:creationId xmlns:p14="http://schemas.microsoft.com/office/powerpoint/2010/main" val="272336186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idebar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F175063-F093-4173-BC1B-285992823CDE}"/>
              </a:ext>
            </a:extLst>
          </p:cNvPr>
          <p:cNvSpPr/>
          <p:nvPr userDrawn="1"/>
        </p:nvSpPr>
        <p:spPr>
          <a:xfrm>
            <a:off x="0" y="0"/>
            <a:ext cx="4336027"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8" name="Graphic 7">
            <a:extLst>
              <a:ext uri="{FF2B5EF4-FFF2-40B4-BE49-F238E27FC236}">
                <a16:creationId xmlns:a16="http://schemas.microsoft.com/office/drawing/2014/main" id="{59A3C9E6-426D-03B5-C791-2AF56825ECDF}"/>
              </a:ext>
            </a:extLst>
          </p:cNvPr>
          <p:cNvPicPr>
            <a:picLocks noChangeAspect="1"/>
          </p:cNvPicPr>
          <p:nvPr userDrawn="1"/>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t="22735" b="41701"/>
          <a:stretch/>
        </p:blipFill>
        <p:spPr>
          <a:xfrm rot="5400000">
            <a:off x="719777" y="-503981"/>
            <a:ext cx="2896469" cy="4336026"/>
          </a:xfrm>
          <a:prstGeom prst="rect">
            <a:avLst/>
          </a:prstGeom>
        </p:spPr>
      </p:pic>
      <p:sp>
        <p:nvSpPr>
          <p:cNvPr id="2" name="Title 1"/>
          <p:cNvSpPr>
            <a:spLocks noGrp="1"/>
          </p:cNvSpPr>
          <p:nvPr>
            <p:ph type="title"/>
          </p:nvPr>
        </p:nvSpPr>
        <p:spPr>
          <a:xfrm>
            <a:off x="483593" y="457201"/>
            <a:ext cx="3368843" cy="1725560"/>
          </a:xfrm>
        </p:spPr>
        <p:txBody>
          <a:bodyPr anchor="ctr">
            <a:normAutofit/>
          </a:bodyPr>
          <a:lstStyle>
            <a:lvl1pPr algn="l">
              <a:defRPr sz="3200" b="1">
                <a:solidFill>
                  <a:schemeClr val="bg1"/>
                </a:solidFill>
                <a:latin typeface="+mj-lt"/>
                <a:cs typeface="Segoe UI" panose="020B0502040204020203" pitchFamily="34" charset="0"/>
              </a:defRPr>
            </a:lvl1pPr>
          </a:lstStyle>
          <a:p>
            <a:r>
              <a:rPr lang="en-US" dirty="0"/>
              <a:t>Click to edit Master title style</a:t>
            </a:r>
          </a:p>
        </p:txBody>
      </p:sp>
      <p:sp>
        <p:nvSpPr>
          <p:cNvPr id="3" name="Content Placeholder 2"/>
          <p:cNvSpPr>
            <a:spLocks noGrp="1"/>
          </p:cNvSpPr>
          <p:nvPr>
            <p:ph idx="1" hasCustomPrompt="1"/>
          </p:nvPr>
        </p:nvSpPr>
        <p:spPr>
          <a:xfrm>
            <a:off x="4684296" y="457203"/>
            <a:ext cx="6901608" cy="5714999"/>
          </a:xfrm>
        </p:spPr>
        <p:txBody>
          <a:bodyPr>
            <a:noAutofit/>
          </a:bodyPr>
          <a:lstStyle>
            <a:lvl1pPr>
              <a:defRPr sz="2800">
                <a:solidFill>
                  <a:schemeClr val="tx1"/>
                </a:solidFill>
                <a:latin typeface="+mn-lt"/>
                <a:cs typeface="Segoe UI" panose="020B0502040204020203" pitchFamily="34" charset="0"/>
              </a:defRPr>
            </a:lvl1pPr>
            <a:lvl2pPr>
              <a:defRPr sz="2800">
                <a:solidFill>
                  <a:schemeClr val="tx1"/>
                </a:solidFill>
                <a:latin typeface="+mn-lt"/>
                <a:cs typeface="Segoe UI" panose="020B0502040204020203" pitchFamily="34" charset="0"/>
              </a:defRPr>
            </a:lvl2pPr>
            <a:lvl3pPr>
              <a:defRPr sz="2800">
                <a:solidFill>
                  <a:schemeClr val="tx1"/>
                </a:solidFill>
                <a:latin typeface="+mn-lt"/>
                <a:cs typeface="Segoe UI" panose="020B0502040204020203" pitchFamily="34" charset="0"/>
              </a:defRPr>
            </a:lvl3pPr>
            <a:lvl4pPr>
              <a:defRPr sz="2800">
                <a:solidFill>
                  <a:schemeClr val="tx1"/>
                </a:solidFill>
                <a:latin typeface="+mn-lt"/>
                <a:cs typeface="Segoe UI" panose="020B0502040204020203" pitchFamily="34" charset="0"/>
              </a:defRPr>
            </a:lvl4pPr>
            <a:lvl5pPr>
              <a:defRPr sz="2800">
                <a:solidFill>
                  <a:schemeClr val="tx1"/>
                </a:solidFill>
                <a:latin typeface="+mn-lt"/>
                <a:cs typeface="Segoe UI" panose="020B05020402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a:extLst>
              <a:ext uri="{FF2B5EF4-FFF2-40B4-BE49-F238E27FC236}">
                <a16:creationId xmlns:a16="http://schemas.microsoft.com/office/drawing/2014/main" id="{FA00E8D3-677E-4340-8C2D-305D4AAA4472}"/>
              </a:ext>
            </a:extLst>
          </p:cNvPr>
          <p:cNvSpPr>
            <a:spLocks noGrp="1"/>
          </p:cNvSpPr>
          <p:nvPr>
            <p:ph idx="10" hasCustomPrompt="1"/>
          </p:nvPr>
        </p:nvSpPr>
        <p:spPr>
          <a:xfrm>
            <a:off x="483591" y="2330245"/>
            <a:ext cx="3368844" cy="3861542"/>
          </a:xfrm>
        </p:spPr>
        <p:txBody>
          <a:bodyPr>
            <a:noAutofit/>
          </a:bodyPr>
          <a:lstStyle>
            <a:lvl1pPr algn="l">
              <a:defRPr sz="2800">
                <a:solidFill>
                  <a:schemeClr val="bg1"/>
                </a:solidFill>
                <a:latin typeface="+mn-lt"/>
                <a:cs typeface="Segoe UI" panose="020B0502040204020203" pitchFamily="34" charset="0"/>
              </a:defRPr>
            </a:lvl1pPr>
            <a:lvl2pPr algn="l">
              <a:defRPr sz="2800">
                <a:solidFill>
                  <a:schemeClr val="bg1"/>
                </a:solidFill>
                <a:latin typeface="+mn-lt"/>
                <a:cs typeface="Segoe UI" panose="020B0502040204020203" pitchFamily="34" charset="0"/>
              </a:defRPr>
            </a:lvl2pPr>
            <a:lvl3pPr algn="l">
              <a:defRPr sz="2800">
                <a:solidFill>
                  <a:schemeClr val="bg1"/>
                </a:solidFill>
                <a:latin typeface="+mn-lt"/>
                <a:cs typeface="Segoe UI" panose="020B0502040204020203" pitchFamily="34" charset="0"/>
              </a:defRPr>
            </a:lvl3pPr>
            <a:lvl4pPr algn="l">
              <a:defRPr sz="2800">
                <a:solidFill>
                  <a:schemeClr val="bg1"/>
                </a:solidFill>
                <a:latin typeface="+mn-lt"/>
                <a:cs typeface="Segoe UI" panose="020B0502040204020203" pitchFamily="34" charset="0"/>
              </a:defRPr>
            </a:lvl4pPr>
            <a:lvl5pPr algn="l">
              <a:defRPr sz="2800">
                <a:solidFill>
                  <a:schemeClr val="bg1"/>
                </a:solidFill>
                <a:latin typeface="+mn-lt"/>
                <a:cs typeface="Segoe UI" panose="020B05020402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Graphic 4">
            <a:extLst>
              <a:ext uri="{FF2B5EF4-FFF2-40B4-BE49-F238E27FC236}">
                <a16:creationId xmlns:a16="http://schemas.microsoft.com/office/drawing/2014/main" id="{5FECAA60-4D54-A6E7-8F64-65858FFB8BFF}"/>
              </a:ext>
            </a:extLst>
          </p:cNvPr>
          <p:cNvPicPr>
            <a:picLocks noChangeAspect="1"/>
          </p:cNvPicPr>
          <p:nvPr userDrawn="1"/>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101900" t="-64436" r="-101900" b="130004"/>
          <a:stretch/>
        </p:blipFill>
        <p:spPr>
          <a:xfrm rot="5400000">
            <a:off x="8644801" y="2300768"/>
            <a:ext cx="2896469" cy="4197927"/>
          </a:xfrm>
          <a:prstGeom prst="rect">
            <a:avLst/>
          </a:prstGeom>
        </p:spPr>
      </p:pic>
      <p:pic>
        <p:nvPicPr>
          <p:cNvPr id="14" name="Picture 13">
            <a:extLst>
              <a:ext uri="{FF2B5EF4-FFF2-40B4-BE49-F238E27FC236}">
                <a16:creationId xmlns:a16="http://schemas.microsoft.com/office/drawing/2014/main" id="{6F2E2E37-C4E8-FAAF-40F4-B1B194F7BF2D}"/>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79439" y="6219824"/>
            <a:ext cx="457200" cy="457200"/>
          </a:xfrm>
          <a:prstGeom prst="rect">
            <a:avLst/>
          </a:prstGeom>
        </p:spPr>
      </p:pic>
      <p:sp>
        <p:nvSpPr>
          <p:cNvPr id="18" name="Date Placeholder 3">
            <a:extLst>
              <a:ext uri="{FF2B5EF4-FFF2-40B4-BE49-F238E27FC236}">
                <a16:creationId xmlns:a16="http://schemas.microsoft.com/office/drawing/2014/main" id="{9B21F7E7-89A0-716E-F630-16675AB8B4CD}"/>
              </a:ext>
            </a:extLst>
          </p:cNvPr>
          <p:cNvSpPr>
            <a:spLocks noGrp="1"/>
          </p:cNvSpPr>
          <p:nvPr>
            <p:ph type="dt" sz="half" idx="2"/>
          </p:nvPr>
        </p:nvSpPr>
        <p:spPr>
          <a:xfrm>
            <a:off x="9818001" y="6219824"/>
            <a:ext cx="1097280" cy="457200"/>
          </a:xfrm>
          <a:prstGeom prst="rect">
            <a:avLst/>
          </a:prstGeom>
        </p:spPr>
        <p:txBody>
          <a:bodyPr anchor="ctr"/>
          <a:lstStyle>
            <a:lvl1pPr algn="r">
              <a:defRPr sz="1400">
                <a:latin typeface="+mj-lt"/>
              </a:defRPr>
            </a:lvl1pPr>
          </a:lstStyle>
          <a:p>
            <a:fld id="{3C4D20C8-14AC-4879-8E98-8A4CB3EA974C}" type="datetime1">
              <a:rPr lang="en-US" smtClean="0"/>
              <a:t>3/25/2024</a:t>
            </a:fld>
            <a:endParaRPr lang="en-US" dirty="0"/>
          </a:p>
        </p:txBody>
      </p:sp>
      <p:sp>
        <p:nvSpPr>
          <p:cNvPr id="19" name="Footer Placeholder 4">
            <a:extLst>
              <a:ext uri="{FF2B5EF4-FFF2-40B4-BE49-F238E27FC236}">
                <a16:creationId xmlns:a16="http://schemas.microsoft.com/office/drawing/2014/main" id="{D17F781F-619A-4051-B63D-89340AE215CA}"/>
              </a:ext>
            </a:extLst>
          </p:cNvPr>
          <p:cNvSpPr>
            <a:spLocks noGrp="1"/>
          </p:cNvSpPr>
          <p:nvPr>
            <p:ph type="ftr" sz="quarter" idx="3"/>
          </p:nvPr>
        </p:nvSpPr>
        <p:spPr>
          <a:xfrm>
            <a:off x="8720721" y="6219824"/>
            <a:ext cx="1097280" cy="457200"/>
          </a:xfrm>
          <a:prstGeom prst="rect">
            <a:avLst/>
          </a:prstGeom>
        </p:spPr>
        <p:txBody>
          <a:bodyPr anchor="ctr"/>
          <a:lstStyle>
            <a:lvl1pPr algn="l">
              <a:defRPr sz="1400">
                <a:latin typeface="+mj-lt"/>
              </a:defRPr>
            </a:lvl1pPr>
          </a:lstStyle>
          <a:p>
            <a:endParaRPr lang="en-US" dirty="0"/>
          </a:p>
        </p:txBody>
      </p:sp>
      <p:sp>
        <p:nvSpPr>
          <p:cNvPr id="20" name="Slide Number Placeholder 5">
            <a:extLst>
              <a:ext uri="{FF2B5EF4-FFF2-40B4-BE49-F238E27FC236}">
                <a16:creationId xmlns:a16="http://schemas.microsoft.com/office/drawing/2014/main" id="{B0F7B2E4-8C8D-DBD9-2FCC-2C38B3649A50}"/>
              </a:ext>
            </a:extLst>
          </p:cNvPr>
          <p:cNvSpPr>
            <a:spLocks noGrp="1"/>
          </p:cNvSpPr>
          <p:nvPr>
            <p:ph type="sldNum" sz="quarter" idx="4"/>
          </p:nvPr>
        </p:nvSpPr>
        <p:spPr>
          <a:xfrm>
            <a:off x="10915281" y="6219824"/>
            <a:ext cx="1097280" cy="457200"/>
          </a:xfrm>
          <a:prstGeom prst="rect">
            <a:avLst/>
          </a:prstGeom>
        </p:spPr>
        <p:txBody>
          <a:bodyPr anchor="ctr"/>
          <a:lstStyle>
            <a:lvl1pPr algn="r">
              <a:defRPr sz="1400">
                <a:latin typeface="+mj-lt"/>
              </a:defRPr>
            </a:lvl1pPr>
          </a:lstStyle>
          <a:p>
            <a:fld id="{48F63A3B-78C7-47BE-AE5E-E10140E04643}" type="slidenum">
              <a:rPr lang="en-US" smtClean="0"/>
              <a:pPr/>
              <a:t>‹#›</a:t>
            </a:fld>
            <a:endParaRPr lang="en-US" dirty="0"/>
          </a:p>
        </p:txBody>
      </p:sp>
      <p:sp>
        <p:nvSpPr>
          <p:cNvPr id="22" name="TextBox 21">
            <a:extLst>
              <a:ext uri="{FF2B5EF4-FFF2-40B4-BE49-F238E27FC236}">
                <a16:creationId xmlns:a16="http://schemas.microsoft.com/office/drawing/2014/main" id="{0E16A210-F436-4EBB-264E-6DDBE168AA91}"/>
              </a:ext>
            </a:extLst>
          </p:cNvPr>
          <p:cNvSpPr txBox="1"/>
          <p:nvPr userDrawn="1"/>
        </p:nvSpPr>
        <p:spPr>
          <a:xfrm>
            <a:off x="636639" y="6186814"/>
            <a:ext cx="7955280" cy="523220"/>
          </a:xfrm>
          <a:prstGeom prst="rect">
            <a:avLst/>
          </a:prstGeom>
          <a:noFill/>
        </p:spPr>
        <p:txBody>
          <a:bodyPr wrap="square" rtlCol="0">
            <a:spAutoFit/>
          </a:bodyPr>
          <a:lstStyle/>
          <a:p>
            <a:r>
              <a:rPr lang="en-US" sz="1400" dirty="0">
                <a:solidFill>
                  <a:schemeClr val="bg1"/>
                </a:solidFill>
                <a:latin typeface="+mj-lt"/>
              </a:rPr>
              <a:t>City of South Bend</a:t>
            </a:r>
          </a:p>
          <a:p>
            <a:r>
              <a:rPr lang="en-US" sz="1400" i="1" dirty="0">
                <a:solidFill>
                  <a:schemeClr val="bg1"/>
                </a:solidFill>
                <a:latin typeface="+mj-lt"/>
              </a:rPr>
              <a:t>City Clerk’s Office</a:t>
            </a:r>
          </a:p>
        </p:txBody>
      </p:sp>
    </p:spTree>
    <p:extLst>
      <p:ext uri="{BB962C8B-B14F-4D97-AF65-F5344CB8AC3E}">
        <p14:creationId xmlns:p14="http://schemas.microsoft.com/office/powerpoint/2010/main" val="147826580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4F81C58-E876-4FB6-E680-82D0C1100A10}"/>
              </a:ext>
            </a:extLst>
          </p:cNvPr>
          <p:cNvGrpSpPr/>
          <p:nvPr userDrawn="1"/>
        </p:nvGrpSpPr>
        <p:grpSpPr>
          <a:xfrm>
            <a:off x="0" y="0"/>
            <a:ext cx="12192000" cy="1463040"/>
            <a:chOff x="0" y="0"/>
            <a:chExt cx="12192000" cy="1646237"/>
          </a:xfrm>
        </p:grpSpPr>
        <p:sp>
          <p:nvSpPr>
            <p:cNvPr id="9" name="Rectangle 8">
              <a:extLst>
                <a:ext uri="{FF2B5EF4-FFF2-40B4-BE49-F238E27FC236}">
                  <a16:creationId xmlns:a16="http://schemas.microsoft.com/office/drawing/2014/main" id="{EE20D271-3DCB-4505-05C3-70E8DC313702}"/>
                </a:ext>
              </a:extLst>
            </p:cNvPr>
            <p:cNvSpPr/>
            <p:nvPr userDrawn="1"/>
          </p:nvSpPr>
          <p:spPr>
            <a:xfrm>
              <a:off x="0" y="0"/>
              <a:ext cx="12192000" cy="16462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0" name="Graphic 9">
              <a:extLst>
                <a:ext uri="{FF2B5EF4-FFF2-40B4-BE49-F238E27FC236}">
                  <a16:creationId xmlns:a16="http://schemas.microsoft.com/office/drawing/2014/main" id="{553A8049-D442-97C8-9BAA-D1677AD8076D}"/>
                </a:ext>
              </a:extLst>
            </p:cNvPr>
            <p:cNvPicPr>
              <a:picLocks noChangeAspect="1"/>
            </p:cNvPicPr>
            <p:nvPr userDrawn="1"/>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t="22735" b="63763"/>
            <a:stretch/>
          </p:blipFill>
          <p:spPr>
            <a:xfrm>
              <a:off x="217714" y="0"/>
              <a:ext cx="2896469" cy="1646237"/>
            </a:xfrm>
            <a:prstGeom prst="rect">
              <a:avLst/>
            </a:prstGeom>
          </p:spPr>
        </p:pic>
      </p:grpSp>
      <p:sp>
        <p:nvSpPr>
          <p:cNvPr id="11" name="Title 1">
            <a:extLst>
              <a:ext uri="{FF2B5EF4-FFF2-40B4-BE49-F238E27FC236}">
                <a16:creationId xmlns:a16="http://schemas.microsoft.com/office/drawing/2014/main" id="{627850D6-DED9-EEFB-0CBB-2F3A41EBD1B2}"/>
              </a:ext>
            </a:extLst>
          </p:cNvPr>
          <p:cNvSpPr>
            <a:spLocks noGrp="1"/>
          </p:cNvSpPr>
          <p:nvPr>
            <p:ph type="title"/>
          </p:nvPr>
        </p:nvSpPr>
        <p:spPr>
          <a:xfrm>
            <a:off x="838200" y="320040"/>
            <a:ext cx="10515600" cy="822960"/>
          </a:xfrm>
        </p:spPr>
        <p:txBody>
          <a:bodyPr>
            <a:normAutofit/>
          </a:bodyPr>
          <a:lstStyle>
            <a:lvl1pPr>
              <a:defRPr sz="3600">
                <a:solidFill>
                  <a:schemeClr val="bg1"/>
                </a:solidFill>
              </a:defRPr>
            </a:lvl1pPr>
          </a:lstStyle>
          <a:p>
            <a:r>
              <a:rPr lang="en-US" dirty="0"/>
              <a:t>Click to edit Master title style</a:t>
            </a:r>
          </a:p>
        </p:txBody>
      </p:sp>
      <p:sp>
        <p:nvSpPr>
          <p:cNvPr id="2" name="Date Placeholder 3">
            <a:extLst>
              <a:ext uri="{FF2B5EF4-FFF2-40B4-BE49-F238E27FC236}">
                <a16:creationId xmlns:a16="http://schemas.microsoft.com/office/drawing/2014/main" id="{59F41761-20BD-2B93-7216-548CA2299BF8}"/>
              </a:ext>
            </a:extLst>
          </p:cNvPr>
          <p:cNvSpPr>
            <a:spLocks noGrp="1"/>
          </p:cNvSpPr>
          <p:nvPr>
            <p:ph type="dt" sz="half" idx="2"/>
          </p:nvPr>
        </p:nvSpPr>
        <p:spPr>
          <a:xfrm>
            <a:off x="9818001" y="6219824"/>
            <a:ext cx="1097280" cy="457200"/>
          </a:xfrm>
          <a:prstGeom prst="rect">
            <a:avLst/>
          </a:prstGeom>
        </p:spPr>
        <p:txBody>
          <a:bodyPr anchor="ctr"/>
          <a:lstStyle>
            <a:lvl1pPr algn="r">
              <a:defRPr sz="1400">
                <a:latin typeface="+mj-lt"/>
              </a:defRPr>
            </a:lvl1pPr>
          </a:lstStyle>
          <a:p>
            <a:fld id="{7B8794D8-D167-4A19-8B23-2647890BF99F}" type="datetime1">
              <a:rPr lang="en-US" smtClean="0"/>
              <a:t>3/25/2024</a:t>
            </a:fld>
            <a:endParaRPr lang="en-US" dirty="0"/>
          </a:p>
        </p:txBody>
      </p:sp>
      <p:sp>
        <p:nvSpPr>
          <p:cNvPr id="6" name="Footer Placeholder 4">
            <a:extLst>
              <a:ext uri="{FF2B5EF4-FFF2-40B4-BE49-F238E27FC236}">
                <a16:creationId xmlns:a16="http://schemas.microsoft.com/office/drawing/2014/main" id="{5CB589CE-7723-24A9-DF95-6B8D53653FC0}"/>
              </a:ext>
            </a:extLst>
          </p:cNvPr>
          <p:cNvSpPr>
            <a:spLocks noGrp="1"/>
          </p:cNvSpPr>
          <p:nvPr>
            <p:ph type="ftr" sz="quarter" idx="3"/>
          </p:nvPr>
        </p:nvSpPr>
        <p:spPr>
          <a:xfrm>
            <a:off x="8720721" y="6219824"/>
            <a:ext cx="1097280" cy="457200"/>
          </a:xfrm>
          <a:prstGeom prst="rect">
            <a:avLst/>
          </a:prstGeom>
        </p:spPr>
        <p:txBody>
          <a:bodyPr anchor="ctr"/>
          <a:lstStyle>
            <a:lvl1pPr algn="l">
              <a:defRPr sz="1400">
                <a:latin typeface="+mj-lt"/>
              </a:defRPr>
            </a:lvl1pPr>
          </a:lstStyle>
          <a:p>
            <a:endParaRPr lang="en-US" dirty="0"/>
          </a:p>
        </p:txBody>
      </p:sp>
      <p:sp>
        <p:nvSpPr>
          <p:cNvPr id="7" name="Slide Number Placeholder 5">
            <a:extLst>
              <a:ext uri="{FF2B5EF4-FFF2-40B4-BE49-F238E27FC236}">
                <a16:creationId xmlns:a16="http://schemas.microsoft.com/office/drawing/2014/main" id="{9F6462DF-8A65-4E99-BB3B-F96D8CCB196C}"/>
              </a:ext>
            </a:extLst>
          </p:cNvPr>
          <p:cNvSpPr>
            <a:spLocks noGrp="1"/>
          </p:cNvSpPr>
          <p:nvPr>
            <p:ph type="sldNum" sz="quarter" idx="4"/>
          </p:nvPr>
        </p:nvSpPr>
        <p:spPr>
          <a:xfrm>
            <a:off x="10915281" y="6219824"/>
            <a:ext cx="1097280" cy="457200"/>
          </a:xfrm>
          <a:prstGeom prst="rect">
            <a:avLst/>
          </a:prstGeom>
        </p:spPr>
        <p:txBody>
          <a:bodyPr anchor="ctr"/>
          <a:lstStyle>
            <a:lvl1pPr algn="r">
              <a:defRPr sz="1400">
                <a:latin typeface="+mj-lt"/>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29423859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F737B1AC-60D0-1E96-9399-87E249E723D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5400000">
            <a:off x="4647764" y="-1696270"/>
            <a:ext cx="2896469" cy="12192003"/>
          </a:xfrm>
          <a:prstGeom prst="rect">
            <a:avLst/>
          </a:prstGeom>
        </p:spPr>
      </p:pic>
      <p:sp>
        <p:nvSpPr>
          <p:cNvPr id="8" name="Text Placeholder 7">
            <a:extLst>
              <a:ext uri="{FF2B5EF4-FFF2-40B4-BE49-F238E27FC236}">
                <a16:creationId xmlns:a16="http://schemas.microsoft.com/office/drawing/2014/main" id="{63C3F19C-BF92-2698-A53B-F42EE945D4E1}"/>
              </a:ext>
            </a:extLst>
          </p:cNvPr>
          <p:cNvSpPr>
            <a:spLocks noGrp="1"/>
          </p:cNvSpPr>
          <p:nvPr>
            <p:ph type="body" sz="quarter" idx="13"/>
          </p:nvPr>
        </p:nvSpPr>
        <p:spPr>
          <a:xfrm>
            <a:off x="838200" y="2777283"/>
            <a:ext cx="7498080" cy="16557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1">
            <a:extLst>
              <a:ext uri="{FF2B5EF4-FFF2-40B4-BE49-F238E27FC236}">
                <a16:creationId xmlns:a16="http://schemas.microsoft.com/office/drawing/2014/main" id="{9962F856-F7ED-BDA5-4D12-BA65E1D64B9B}"/>
              </a:ext>
            </a:extLst>
          </p:cNvPr>
          <p:cNvSpPr>
            <a:spLocks noGrp="1"/>
          </p:cNvSpPr>
          <p:nvPr>
            <p:ph type="title" hasCustomPrompt="1"/>
          </p:nvPr>
        </p:nvSpPr>
        <p:spPr>
          <a:xfrm>
            <a:off x="838200" y="691332"/>
            <a:ext cx="7498080" cy="2085951"/>
          </a:xfrm>
        </p:spPr>
        <p:txBody>
          <a:bodyPr anchor="b"/>
          <a:lstStyle>
            <a:lvl1pPr>
              <a:defRPr b="1">
                <a:solidFill>
                  <a:schemeClr val="accent1"/>
                </a:solidFill>
              </a:defRPr>
            </a:lvl1pPr>
          </a:lstStyle>
          <a:p>
            <a:r>
              <a:rPr lang="en-US"/>
              <a:t>Click to edit Master title style Click to edit Master title style</a:t>
            </a:r>
          </a:p>
        </p:txBody>
      </p:sp>
      <p:sp>
        <p:nvSpPr>
          <p:cNvPr id="7" name="Date Placeholder 3">
            <a:extLst>
              <a:ext uri="{FF2B5EF4-FFF2-40B4-BE49-F238E27FC236}">
                <a16:creationId xmlns:a16="http://schemas.microsoft.com/office/drawing/2014/main" id="{7D6DB415-165D-086A-188D-2CB8C6660676}"/>
              </a:ext>
            </a:extLst>
          </p:cNvPr>
          <p:cNvSpPr>
            <a:spLocks noGrp="1"/>
          </p:cNvSpPr>
          <p:nvPr>
            <p:ph type="dt" sz="half" idx="2"/>
          </p:nvPr>
        </p:nvSpPr>
        <p:spPr>
          <a:xfrm>
            <a:off x="9818001" y="6219824"/>
            <a:ext cx="1097280" cy="457200"/>
          </a:xfrm>
          <a:prstGeom prst="rect">
            <a:avLst/>
          </a:prstGeom>
        </p:spPr>
        <p:txBody>
          <a:bodyPr anchor="ctr"/>
          <a:lstStyle>
            <a:lvl1pPr algn="r">
              <a:defRPr sz="1400">
                <a:latin typeface="+mj-lt"/>
              </a:defRPr>
            </a:lvl1pPr>
          </a:lstStyle>
          <a:p>
            <a:fld id="{67AA7F2F-976E-4000-B9D6-FD6A0D858003}" type="datetime1">
              <a:rPr lang="en-US" smtClean="0"/>
              <a:t>3/25/2024</a:t>
            </a:fld>
            <a:endParaRPr lang="en-US" dirty="0"/>
          </a:p>
        </p:txBody>
      </p:sp>
      <p:sp>
        <p:nvSpPr>
          <p:cNvPr id="9" name="Footer Placeholder 4">
            <a:extLst>
              <a:ext uri="{FF2B5EF4-FFF2-40B4-BE49-F238E27FC236}">
                <a16:creationId xmlns:a16="http://schemas.microsoft.com/office/drawing/2014/main" id="{1FF13F93-CAA0-D653-5C01-2892402FE053}"/>
              </a:ext>
            </a:extLst>
          </p:cNvPr>
          <p:cNvSpPr>
            <a:spLocks noGrp="1"/>
          </p:cNvSpPr>
          <p:nvPr>
            <p:ph type="ftr" sz="quarter" idx="3"/>
          </p:nvPr>
        </p:nvSpPr>
        <p:spPr>
          <a:xfrm>
            <a:off x="8720721" y="6219824"/>
            <a:ext cx="1097280" cy="457200"/>
          </a:xfrm>
          <a:prstGeom prst="rect">
            <a:avLst/>
          </a:prstGeom>
        </p:spPr>
        <p:txBody>
          <a:bodyPr anchor="ctr"/>
          <a:lstStyle>
            <a:lvl1pPr algn="l">
              <a:defRPr sz="1400">
                <a:latin typeface="+mj-lt"/>
              </a:defRPr>
            </a:lvl1pPr>
          </a:lstStyle>
          <a:p>
            <a:endParaRPr lang="en-US" dirty="0"/>
          </a:p>
        </p:txBody>
      </p:sp>
      <p:sp>
        <p:nvSpPr>
          <p:cNvPr id="10" name="Slide Number Placeholder 5">
            <a:extLst>
              <a:ext uri="{FF2B5EF4-FFF2-40B4-BE49-F238E27FC236}">
                <a16:creationId xmlns:a16="http://schemas.microsoft.com/office/drawing/2014/main" id="{AC307000-7FB8-6356-9BC9-240C17AA3C28}"/>
              </a:ext>
            </a:extLst>
          </p:cNvPr>
          <p:cNvSpPr>
            <a:spLocks noGrp="1"/>
          </p:cNvSpPr>
          <p:nvPr>
            <p:ph type="sldNum" sz="quarter" idx="4"/>
          </p:nvPr>
        </p:nvSpPr>
        <p:spPr>
          <a:xfrm>
            <a:off x="10915281" y="6219824"/>
            <a:ext cx="1097280" cy="457200"/>
          </a:xfrm>
          <a:prstGeom prst="rect">
            <a:avLst/>
          </a:prstGeom>
        </p:spPr>
        <p:txBody>
          <a:bodyPr anchor="ctr"/>
          <a:lstStyle>
            <a:lvl1pPr algn="r">
              <a:defRPr sz="1400">
                <a:latin typeface="+mj-lt"/>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78959677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DCD8D1EA-632C-3AE3-2B4D-96CB7A88D842}"/>
              </a:ext>
            </a:extLst>
          </p:cNvPr>
          <p:cNvSpPr>
            <a:spLocks noGrp="1"/>
          </p:cNvSpPr>
          <p:nvPr>
            <p:ph type="dt" sz="half" idx="2"/>
          </p:nvPr>
        </p:nvSpPr>
        <p:spPr>
          <a:xfrm>
            <a:off x="9818001" y="6219824"/>
            <a:ext cx="1097280" cy="457200"/>
          </a:xfrm>
          <a:prstGeom prst="rect">
            <a:avLst/>
          </a:prstGeom>
        </p:spPr>
        <p:txBody>
          <a:bodyPr anchor="ctr"/>
          <a:lstStyle>
            <a:lvl1pPr algn="r">
              <a:defRPr sz="1400">
                <a:latin typeface="+mj-lt"/>
              </a:defRPr>
            </a:lvl1pPr>
          </a:lstStyle>
          <a:p>
            <a:fld id="{B7BC4122-5A79-4215-B8B5-43FBBD721209}" type="datetime1">
              <a:rPr lang="en-US" smtClean="0"/>
              <a:t>3/25/2024</a:t>
            </a:fld>
            <a:endParaRPr lang="en-US" dirty="0"/>
          </a:p>
        </p:txBody>
      </p:sp>
      <p:sp>
        <p:nvSpPr>
          <p:cNvPr id="6" name="Footer Placeholder 4">
            <a:extLst>
              <a:ext uri="{FF2B5EF4-FFF2-40B4-BE49-F238E27FC236}">
                <a16:creationId xmlns:a16="http://schemas.microsoft.com/office/drawing/2014/main" id="{3CB7F35B-CACA-492E-5657-085095A3AAED}"/>
              </a:ext>
            </a:extLst>
          </p:cNvPr>
          <p:cNvSpPr>
            <a:spLocks noGrp="1"/>
          </p:cNvSpPr>
          <p:nvPr>
            <p:ph type="ftr" sz="quarter" idx="3"/>
          </p:nvPr>
        </p:nvSpPr>
        <p:spPr>
          <a:xfrm>
            <a:off x="8720721" y="6219824"/>
            <a:ext cx="1097280" cy="457200"/>
          </a:xfrm>
          <a:prstGeom prst="rect">
            <a:avLst/>
          </a:prstGeom>
        </p:spPr>
        <p:txBody>
          <a:bodyPr anchor="ctr"/>
          <a:lstStyle>
            <a:lvl1pPr algn="l">
              <a:defRPr sz="1400">
                <a:latin typeface="+mj-lt"/>
              </a:defRPr>
            </a:lvl1pPr>
          </a:lstStyle>
          <a:p>
            <a:endParaRPr lang="en-US" dirty="0"/>
          </a:p>
        </p:txBody>
      </p:sp>
      <p:sp>
        <p:nvSpPr>
          <p:cNvPr id="7" name="Slide Number Placeholder 5">
            <a:extLst>
              <a:ext uri="{FF2B5EF4-FFF2-40B4-BE49-F238E27FC236}">
                <a16:creationId xmlns:a16="http://schemas.microsoft.com/office/drawing/2014/main" id="{3F21394C-E4EA-2D89-774B-D3C9C49F4C11}"/>
              </a:ext>
            </a:extLst>
          </p:cNvPr>
          <p:cNvSpPr>
            <a:spLocks noGrp="1"/>
          </p:cNvSpPr>
          <p:nvPr>
            <p:ph type="sldNum" sz="quarter" idx="4"/>
          </p:nvPr>
        </p:nvSpPr>
        <p:spPr>
          <a:xfrm>
            <a:off x="10915281" y="6219824"/>
            <a:ext cx="1097280" cy="457200"/>
          </a:xfrm>
          <a:prstGeom prst="rect">
            <a:avLst/>
          </a:prstGeom>
        </p:spPr>
        <p:txBody>
          <a:bodyPr anchor="ctr"/>
          <a:lstStyle>
            <a:lvl1pPr algn="r">
              <a:defRPr sz="1400">
                <a:latin typeface="+mj-lt"/>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90397168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lumn - No Subheadings">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1AD58D79-0575-5E4E-BFFA-85A9F50CE7BE}"/>
              </a:ext>
            </a:extLst>
          </p:cNvPr>
          <p:cNvGrpSpPr/>
          <p:nvPr userDrawn="1"/>
        </p:nvGrpSpPr>
        <p:grpSpPr>
          <a:xfrm>
            <a:off x="0" y="0"/>
            <a:ext cx="12192000" cy="1463040"/>
            <a:chOff x="0" y="0"/>
            <a:chExt cx="12192000" cy="1646237"/>
          </a:xfrm>
        </p:grpSpPr>
        <p:sp>
          <p:nvSpPr>
            <p:cNvPr id="15" name="Rectangle 14">
              <a:extLst>
                <a:ext uri="{FF2B5EF4-FFF2-40B4-BE49-F238E27FC236}">
                  <a16:creationId xmlns:a16="http://schemas.microsoft.com/office/drawing/2014/main" id="{3CD7BD53-88EF-370D-6873-943E074681A1}"/>
                </a:ext>
              </a:extLst>
            </p:cNvPr>
            <p:cNvSpPr/>
            <p:nvPr userDrawn="1"/>
          </p:nvSpPr>
          <p:spPr>
            <a:xfrm>
              <a:off x="0" y="0"/>
              <a:ext cx="12192000" cy="16462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6" name="Graphic 15">
              <a:extLst>
                <a:ext uri="{FF2B5EF4-FFF2-40B4-BE49-F238E27FC236}">
                  <a16:creationId xmlns:a16="http://schemas.microsoft.com/office/drawing/2014/main" id="{9E8A80C5-1AE7-1781-4F3C-9A57EA542EB9}"/>
                </a:ext>
              </a:extLst>
            </p:cNvPr>
            <p:cNvPicPr>
              <a:picLocks noChangeAspect="1"/>
            </p:cNvPicPr>
            <p:nvPr userDrawn="1"/>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t="22735" b="63763"/>
            <a:stretch/>
          </p:blipFill>
          <p:spPr>
            <a:xfrm>
              <a:off x="217714" y="0"/>
              <a:ext cx="2896469" cy="1646237"/>
            </a:xfrm>
            <a:prstGeom prst="rect">
              <a:avLst/>
            </a:prstGeom>
          </p:spPr>
        </p:pic>
      </p:grpSp>
      <p:sp>
        <p:nvSpPr>
          <p:cNvPr id="4" name="Content Placeholder 3"/>
          <p:cNvSpPr>
            <a:spLocks noGrp="1"/>
          </p:cNvSpPr>
          <p:nvPr>
            <p:ph sz="half" idx="2"/>
          </p:nvPr>
        </p:nvSpPr>
        <p:spPr>
          <a:xfrm>
            <a:off x="839788" y="1681164"/>
            <a:ext cx="5157787" cy="4508500"/>
          </a:xfrm>
        </p:spPr>
        <p:txBody>
          <a:bodyPr>
            <a:normAutofit/>
          </a:bodyPr>
          <a:lstStyle>
            <a:lvl1pPr>
              <a:defRPr sz="2800"/>
            </a:lvl1pPr>
            <a:lvl2pPr>
              <a:defRPr sz="2800"/>
            </a:lvl2pPr>
            <a:lvl3pPr>
              <a:defRPr sz="2800"/>
            </a:lvl3pPr>
            <a:lvl4pPr>
              <a:defRPr sz="2800"/>
            </a:lvl4pPr>
            <a:lvl5pPr>
              <a:defRPr sz="2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4"/>
          </p:nvPr>
        </p:nvSpPr>
        <p:spPr>
          <a:xfrm>
            <a:off x="6172200" y="1681164"/>
            <a:ext cx="5183188" cy="4508500"/>
          </a:xfrm>
        </p:spPr>
        <p:txBody>
          <a:bodyPr>
            <a:normAutofit/>
          </a:bodyPr>
          <a:lstStyle>
            <a:lvl1pPr>
              <a:defRPr sz="2800"/>
            </a:lvl1pPr>
            <a:lvl2pPr>
              <a:defRPr sz="2800"/>
            </a:lvl2pPr>
            <a:lvl3pPr>
              <a:defRPr sz="2800"/>
            </a:lvl3pPr>
            <a:lvl4pPr>
              <a:defRPr sz="2800"/>
            </a:lvl4pPr>
            <a:lvl5pPr>
              <a:defRPr sz="2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itle 1">
            <a:extLst>
              <a:ext uri="{FF2B5EF4-FFF2-40B4-BE49-F238E27FC236}">
                <a16:creationId xmlns:a16="http://schemas.microsoft.com/office/drawing/2014/main" id="{20E6C568-EE24-3DF7-D1A8-4C9D3DB948A2}"/>
              </a:ext>
            </a:extLst>
          </p:cNvPr>
          <p:cNvSpPr>
            <a:spLocks noGrp="1"/>
          </p:cNvSpPr>
          <p:nvPr>
            <p:ph type="title"/>
          </p:nvPr>
        </p:nvSpPr>
        <p:spPr>
          <a:xfrm>
            <a:off x="838200" y="320040"/>
            <a:ext cx="10515600" cy="822960"/>
          </a:xfrm>
        </p:spPr>
        <p:txBody>
          <a:bodyPr>
            <a:normAutofit/>
          </a:bodyPr>
          <a:lstStyle>
            <a:lvl1pPr>
              <a:defRPr sz="3600">
                <a:solidFill>
                  <a:schemeClr val="bg1"/>
                </a:solidFill>
              </a:defRPr>
            </a:lvl1pPr>
          </a:lstStyle>
          <a:p>
            <a:r>
              <a:rPr lang="en-US" dirty="0"/>
              <a:t>Click to edit Master title style</a:t>
            </a:r>
          </a:p>
        </p:txBody>
      </p:sp>
      <p:sp>
        <p:nvSpPr>
          <p:cNvPr id="2" name="Date Placeholder 3">
            <a:extLst>
              <a:ext uri="{FF2B5EF4-FFF2-40B4-BE49-F238E27FC236}">
                <a16:creationId xmlns:a16="http://schemas.microsoft.com/office/drawing/2014/main" id="{CE6A9088-181F-4025-E381-1709396711C1}"/>
              </a:ext>
            </a:extLst>
          </p:cNvPr>
          <p:cNvSpPr>
            <a:spLocks noGrp="1"/>
          </p:cNvSpPr>
          <p:nvPr>
            <p:ph type="dt" sz="half" idx="10"/>
          </p:nvPr>
        </p:nvSpPr>
        <p:spPr>
          <a:xfrm>
            <a:off x="9818001" y="6219824"/>
            <a:ext cx="1097280" cy="457200"/>
          </a:xfrm>
          <a:prstGeom prst="rect">
            <a:avLst/>
          </a:prstGeom>
        </p:spPr>
        <p:txBody>
          <a:bodyPr anchor="ctr"/>
          <a:lstStyle>
            <a:lvl1pPr algn="r">
              <a:defRPr sz="1400">
                <a:latin typeface="+mj-lt"/>
              </a:defRPr>
            </a:lvl1pPr>
          </a:lstStyle>
          <a:p>
            <a:fld id="{0E2D25B4-7B1A-4A6B-8D8F-42FBAD466B6C}" type="datetime1">
              <a:rPr lang="en-US" smtClean="0"/>
              <a:t>3/25/2024</a:t>
            </a:fld>
            <a:endParaRPr lang="en-US" dirty="0"/>
          </a:p>
        </p:txBody>
      </p:sp>
      <p:sp>
        <p:nvSpPr>
          <p:cNvPr id="3" name="Footer Placeholder 4">
            <a:extLst>
              <a:ext uri="{FF2B5EF4-FFF2-40B4-BE49-F238E27FC236}">
                <a16:creationId xmlns:a16="http://schemas.microsoft.com/office/drawing/2014/main" id="{3341784C-F2C3-B6C4-B01B-B054B764CF25}"/>
              </a:ext>
            </a:extLst>
          </p:cNvPr>
          <p:cNvSpPr>
            <a:spLocks noGrp="1"/>
          </p:cNvSpPr>
          <p:nvPr>
            <p:ph type="ftr" sz="quarter" idx="3"/>
          </p:nvPr>
        </p:nvSpPr>
        <p:spPr>
          <a:xfrm>
            <a:off x="8720721" y="6219824"/>
            <a:ext cx="1097280" cy="457200"/>
          </a:xfrm>
          <a:prstGeom prst="rect">
            <a:avLst/>
          </a:prstGeom>
        </p:spPr>
        <p:txBody>
          <a:bodyPr anchor="ctr"/>
          <a:lstStyle>
            <a:lvl1pPr algn="l">
              <a:defRPr sz="1400">
                <a:latin typeface="+mj-lt"/>
              </a:defRPr>
            </a:lvl1pPr>
          </a:lstStyle>
          <a:p>
            <a:endParaRPr lang="en-US" dirty="0"/>
          </a:p>
        </p:txBody>
      </p:sp>
      <p:sp>
        <p:nvSpPr>
          <p:cNvPr id="5" name="Slide Number Placeholder 5">
            <a:extLst>
              <a:ext uri="{FF2B5EF4-FFF2-40B4-BE49-F238E27FC236}">
                <a16:creationId xmlns:a16="http://schemas.microsoft.com/office/drawing/2014/main" id="{38A1D22B-2A70-E572-2010-59C5B3874CC2}"/>
              </a:ext>
            </a:extLst>
          </p:cNvPr>
          <p:cNvSpPr>
            <a:spLocks noGrp="1"/>
          </p:cNvSpPr>
          <p:nvPr>
            <p:ph type="sldNum" sz="quarter" idx="11"/>
          </p:nvPr>
        </p:nvSpPr>
        <p:spPr>
          <a:xfrm>
            <a:off x="10915281" y="6219824"/>
            <a:ext cx="1097280" cy="457200"/>
          </a:xfrm>
          <a:prstGeom prst="rect">
            <a:avLst/>
          </a:prstGeom>
        </p:spPr>
        <p:txBody>
          <a:bodyPr anchor="ctr"/>
          <a:lstStyle>
            <a:lvl1pPr algn="r">
              <a:defRPr sz="1400">
                <a:latin typeface="+mj-lt"/>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402679875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wo Column - Subheadings">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1AD58D79-0575-5E4E-BFFA-85A9F50CE7BE}"/>
              </a:ext>
            </a:extLst>
          </p:cNvPr>
          <p:cNvGrpSpPr/>
          <p:nvPr/>
        </p:nvGrpSpPr>
        <p:grpSpPr>
          <a:xfrm>
            <a:off x="0" y="0"/>
            <a:ext cx="12192000" cy="1463040"/>
            <a:chOff x="0" y="0"/>
            <a:chExt cx="12192000" cy="1646237"/>
          </a:xfrm>
        </p:grpSpPr>
        <p:sp>
          <p:nvSpPr>
            <p:cNvPr id="15" name="Rectangle 14">
              <a:extLst>
                <a:ext uri="{FF2B5EF4-FFF2-40B4-BE49-F238E27FC236}">
                  <a16:creationId xmlns:a16="http://schemas.microsoft.com/office/drawing/2014/main" id="{3CD7BD53-88EF-370D-6873-943E074681A1}"/>
                </a:ext>
              </a:extLst>
            </p:cNvPr>
            <p:cNvSpPr/>
            <p:nvPr userDrawn="1"/>
          </p:nvSpPr>
          <p:spPr>
            <a:xfrm>
              <a:off x="0" y="0"/>
              <a:ext cx="12192000" cy="16462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6" name="Graphic 15">
              <a:extLst>
                <a:ext uri="{FF2B5EF4-FFF2-40B4-BE49-F238E27FC236}">
                  <a16:creationId xmlns:a16="http://schemas.microsoft.com/office/drawing/2014/main" id="{9E8A80C5-1AE7-1781-4F3C-9A57EA542EB9}"/>
                </a:ext>
              </a:extLst>
            </p:cNvPr>
            <p:cNvPicPr>
              <a:picLocks noChangeAspect="1"/>
            </p:cNvPicPr>
            <p:nvPr userDrawn="1"/>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t="22735" b="63763"/>
            <a:stretch/>
          </p:blipFill>
          <p:spPr>
            <a:xfrm>
              <a:off x="217714" y="0"/>
              <a:ext cx="2896469" cy="1646237"/>
            </a:xfrm>
            <a:prstGeom prst="rect">
              <a:avLst/>
            </a:prstGeom>
          </p:spPr>
        </p:pic>
      </p:grpSp>
      <p:sp>
        <p:nvSpPr>
          <p:cNvPr id="3" name="Text Placeholder 2"/>
          <p:cNvSpPr>
            <a:spLocks noGrp="1"/>
          </p:cNvSpPr>
          <p:nvPr>
            <p:ph type="body" idx="1"/>
          </p:nvPr>
        </p:nvSpPr>
        <p:spPr>
          <a:xfrm>
            <a:off x="839788" y="1681163"/>
            <a:ext cx="5157787" cy="548640"/>
          </a:xfrm>
        </p:spPr>
        <p:txBody>
          <a:bodyPr anchor="t"/>
          <a:lstStyle>
            <a:lvl1pPr marL="0" indent="0">
              <a:buNone/>
              <a:defRPr sz="28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4" name="Content Placeholder 3"/>
          <p:cNvSpPr>
            <a:spLocks noGrp="1"/>
          </p:cNvSpPr>
          <p:nvPr>
            <p:ph sz="half" idx="2"/>
          </p:nvPr>
        </p:nvSpPr>
        <p:spPr>
          <a:xfrm>
            <a:off x="839788" y="2229803"/>
            <a:ext cx="5157787" cy="3959860"/>
          </a:xfrm>
        </p:spPr>
        <p:txBody>
          <a:bodyPr>
            <a:normAutofit/>
          </a:bodyPr>
          <a:lstStyle>
            <a:lvl1pPr>
              <a:defRPr sz="2800"/>
            </a:lvl1pPr>
            <a:lvl2pPr>
              <a:defRPr sz="2800"/>
            </a:lvl2pPr>
            <a:lvl3pPr>
              <a:defRPr sz="2800"/>
            </a:lvl3pPr>
            <a:lvl4pPr>
              <a:defRPr sz="2800"/>
            </a:lvl4pPr>
            <a:lvl5pPr>
              <a:defRPr sz="2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548640"/>
          </a:xfrm>
        </p:spPr>
        <p:txBody>
          <a:bodyPr anchor="t"/>
          <a:lstStyle>
            <a:lvl1pPr marL="0" indent="0">
              <a:buNone/>
              <a:defRPr sz="28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6" name="Content Placeholder 5"/>
          <p:cNvSpPr>
            <a:spLocks noGrp="1"/>
          </p:cNvSpPr>
          <p:nvPr>
            <p:ph sz="quarter" idx="4"/>
          </p:nvPr>
        </p:nvSpPr>
        <p:spPr>
          <a:xfrm>
            <a:off x="6172200" y="2229803"/>
            <a:ext cx="5183188" cy="3959860"/>
          </a:xfrm>
        </p:spPr>
        <p:txBody>
          <a:bodyPr>
            <a:normAutofit/>
          </a:bodyPr>
          <a:lstStyle>
            <a:lvl1pPr>
              <a:defRPr sz="2800"/>
            </a:lvl1pPr>
            <a:lvl2pPr>
              <a:defRPr sz="2800"/>
            </a:lvl2pPr>
            <a:lvl3pPr>
              <a:defRPr sz="2800"/>
            </a:lvl3pPr>
            <a:lvl4pPr>
              <a:defRPr sz="2800"/>
            </a:lvl4pPr>
            <a:lvl5pP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itle 1">
            <a:extLst>
              <a:ext uri="{FF2B5EF4-FFF2-40B4-BE49-F238E27FC236}">
                <a16:creationId xmlns:a16="http://schemas.microsoft.com/office/drawing/2014/main" id="{20E6C568-EE24-3DF7-D1A8-4C9D3DB948A2}"/>
              </a:ext>
            </a:extLst>
          </p:cNvPr>
          <p:cNvSpPr>
            <a:spLocks noGrp="1"/>
          </p:cNvSpPr>
          <p:nvPr>
            <p:ph type="title"/>
          </p:nvPr>
        </p:nvSpPr>
        <p:spPr>
          <a:xfrm>
            <a:off x="838200" y="320040"/>
            <a:ext cx="10515600" cy="822960"/>
          </a:xfrm>
        </p:spPr>
        <p:txBody>
          <a:bodyPr>
            <a:normAutofit/>
          </a:bodyPr>
          <a:lstStyle>
            <a:lvl1pPr>
              <a:defRPr sz="3600">
                <a:solidFill>
                  <a:schemeClr val="bg1"/>
                </a:solidFill>
              </a:defRPr>
            </a:lvl1pPr>
          </a:lstStyle>
          <a:p>
            <a:r>
              <a:rPr lang="en-US"/>
              <a:t>Click to edit Master title style</a:t>
            </a:r>
          </a:p>
        </p:txBody>
      </p:sp>
      <p:sp>
        <p:nvSpPr>
          <p:cNvPr id="2" name="Date Placeholder 3">
            <a:extLst>
              <a:ext uri="{FF2B5EF4-FFF2-40B4-BE49-F238E27FC236}">
                <a16:creationId xmlns:a16="http://schemas.microsoft.com/office/drawing/2014/main" id="{91B160A2-AC21-5E2E-7BE1-C6B9ED2C9242}"/>
              </a:ext>
            </a:extLst>
          </p:cNvPr>
          <p:cNvSpPr>
            <a:spLocks noGrp="1"/>
          </p:cNvSpPr>
          <p:nvPr>
            <p:ph type="dt" sz="half" idx="10"/>
          </p:nvPr>
        </p:nvSpPr>
        <p:spPr>
          <a:xfrm>
            <a:off x="9818001" y="6219824"/>
            <a:ext cx="1097280" cy="457200"/>
          </a:xfrm>
          <a:prstGeom prst="rect">
            <a:avLst/>
          </a:prstGeom>
        </p:spPr>
        <p:txBody>
          <a:bodyPr anchor="ctr"/>
          <a:lstStyle>
            <a:lvl1pPr algn="r">
              <a:defRPr sz="1400">
                <a:latin typeface="+mj-lt"/>
              </a:defRPr>
            </a:lvl1pPr>
          </a:lstStyle>
          <a:p>
            <a:fld id="{C9B67BFD-1F8E-463B-B585-92C917F87DA4}" type="datetime1">
              <a:rPr lang="en-US" smtClean="0"/>
              <a:t>3/25/2024</a:t>
            </a:fld>
            <a:endParaRPr lang="en-US" dirty="0"/>
          </a:p>
        </p:txBody>
      </p:sp>
      <p:sp>
        <p:nvSpPr>
          <p:cNvPr id="10" name="Footer Placeholder 4">
            <a:extLst>
              <a:ext uri="{FF2B5EF4-FFF2-40B4-BE49-F238E27FC236}">
                <a16:creationId xmlns:a16="http://schemas.microsoft.com/office/drawing/2014/main" id="{EF7DEBC7-E417-6020-5923-2C5DDD12D90F}"/>
              </a:ext>
            </a:extLst>
          </p:cNvPr>
          <p:cNvSpPr>
            <a:spLocks noGrp="1"/>
          </p:cNvSpPr>
          <p:nvPr>
            <p:ph type="ftr" sz="quarter" idx="11"/>
          </p:nvPr>
        </p:nvSpPr>
        <p:spPr>
          <a:xfrm>
            <a:off x="8720721" y="6219824"/>
            <a:ext cx="1097280" cy="457200"/>
          </a:xfrm>
          <a:prstGeom prst="rect">
            <a:avLst/>
          </a:prstGeom>
        </p:spPr>
        <p:txBody>
          <a:bodyPr anchor="ctr"/>
          <a:lstStyle>
            <a:lvl1pPr algn="l">
              <a:defRPr sz="1400">
                <a:latin typeface="+mj-lt"/>
              </a:defRPr>
            </a:lvl1pPr>
          </a:lstStyle>
          <a:p>
            <a:endParaRPr lang="en-US" dirty="0"/>
          </a:p>
        </p:txBody>
      </p:sp>
      <p:sp>
        <p:nvSpPr>
          <p:cNvPr id="11" name="Slide Number Placeholder 5">
            <a:extLst>
              <a:ext uri="{FF2B5EF4-FFF2-40B4-BE49-F238E27FC236}">
                <a16:creationId xmlns:a16="http://schemas.microsoft.com/office/drawing/2014/main" id="{1FE26739-2B88-2FF2-6E1B-51A9A21AF72F}"/>
              </a:ext>
            </a:extLst>
          </p:cNvPr>
          <p:cNvSpPr>
            <a:spLocks noGrp="1"/>
          </p:cNvSpPr>
          <p:nvPr>
            <p:ph type="sldNum" sz="quarter" idx="12"/>
          </p:nvPr>
        </p:nvSpPr>
        <p:spPr>
          <a:xfrm>
            <a:off x="10915281" y="6219824"/>
            <a:ext cx="1097280" cy="457200"/>
          </a:xfrm>
          <a:prstGeom prst="rect">
            <a:avLst/>
          </a:prstGeom>
        </p:spPr>
        <p:txBody>
          <a:bodyPr anchor="ctr"/>
          <a:lstStyle>
            <a:lvl1pPr algn="r">
              <a:defRPr sz="1400">
                <a:latin typeface="+mj-lt"/>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20917327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ne Column - Subheading">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1AD58D79-0575-5E4E-BFFA-85A9F50CE7BE}"/>
              </a:ext>
            </a:extLst>
          </p:cNvPr>
          <p:cNvGrpSpPr/>
          <p:nvPr/>
        </p:nvGrpSpPr>
        <p:grpSpPr>
          <a:xfrm>
            <a:off x="0" y="0"/>
            <a:ext cx="12192000" cy="1463040"/>
            <a:chOff x="0" y="0"/>
            <a:chExt cx="12192000" cy="1646237"/>
          </a:xfrm>
        </p:grpSpPr>
        <p:sp>
          <p:nvSpPr>
            <p:cNvPr id="15" name="Rectangle 14">
              <a:extLst>
                <a:ext uri="{FF2B5EF4-FFF2-40B4-BE49-F238E27FC236}">
                  <a16:creationId xmlns:a16="http://schemas.microsoft.com/office/drawing/2014/main" id="{3CD7BD53-88EF-370D-6873-943E074681A1}"/>
                </a:ext>
              </a:extLst>
            </p:cNvPr>
            <p:cNvSpPr/>
            <p:nvPr userDrawn="1"/>
          </p:nvSpPr>
          <p:spPr>
            <a:xfrm>
              <a:off x="0" y="0"/>
              <a:ext cx="12192000" cy="16462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6" name="Graphic 15">
              <a:extLst>
                <a:ext uri="{FF2B5EF4-FFF2-40B4-BE49-F238E27FC236}">
                  <a16:creationId xmlns:a16="http://schemas.microsoft.com/office/drawing/2014/main" id="{9E8A80C5-1AE7-1781-4F3C-9A57EA542EB9}"/>
                </a:ext>
              </a:extLst>
            </p:cNvPr>
            <p:cNvPicPr>
              <a:picLocks noChangeAspect="1"/>
            </p:cNvPicPr>
            <p:nvPr userDrawn="1"/>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t="22735" b="63763"/>
            <a:stretch/>
          </p:blipFill>
          <p:spPr>
            <a:xfrm>
              <a:off x="217714" y="0"/>
              <a:ext cx="2896469" cy="1646237"/>
            </a:xfrm>
            <a:prstGeom prst="rect">
              <a:avLst/>
            </a:prstGeom>
          </p:spPr>
        </p:pic>
      </p:grpSp>
      <p:sp>
        <p:nvSpPr>
          <p:cNvPr id="3" name="Text Placeholder 2"/>
          <p:cNvSpPr>
            <a:spLocks noGrp="1"/>
          </p:cNvSpPr>
          <p:nvPr>
            <p:ph type="body" idx="1"/>
          </p:nvPr>
        </p:nvSpPr>
        <p:spPr>
          <a:xfrm>
            <a:off x="839788" y="1681163"/>
            <a:ext cx="10514012" cy="548640"/>
          </a:xfrm>
        </p:spPr>
        <p:txBody>
          <a:bodyPr anchor="t"/>
          <a:lstStyle>
            <a:lvl1pPr marL="0" indent="0">
              <a:buNone/>
              <a:defRPr sz="28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4" name="Content Placeholder 3"/>
          <p:cNvSpPr>
            <a:spLocks noGrp="1"/>
          </p:cNvSpPr>
          <p:nvPr>
            <p:ph sz="half" idx="2"/>
          </p:nvPr>
        </p:nvSpPr>
        <p:spPr>
          <a:xfrm>
            <a:off x="839788" y="2229803"/>
            <a:ext cx="10514012" cy="3959860"/>
          </a:xfrm>
        </p:spPr>
        <p:txBody>
          <a:bodyPr>
            <a:normAutofit/>
          </a:bodyPr>
          <a:lstStyle>
            <a:lvl1pPr>
              <a:defRPr sz="2800"/>
            </a:lvl1pPr>
            <a:lvl2pPr>
              <a:defRPr sz="2800"/>
            </a:lvl2pPr>
            <a:lvl3pPr>
              <a:defRPr sz="2800"/>
            </a:lvl3pPr>
            <a:lvl4pPr>
              <a:defRPr sz="2800"/>
            </a:lvl4pPr>
            <a:lvl5pPr>
              <a:defRPr sz="2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itle 1">
            <a:extLst>
              <a:ext uri="{FF2B5EF4-FFF2-40B4-BE49-F238E27FC236}">
                <a16:creationId xmlns:a16="http://schemas.microsoft.com/office/drawing/2014/main" id="{20E6C568-EE24-3DF7-D1A8-4C9D3DB948A2}"/>
              </a:ext>
            </a:extLst>
          </p:cNvPr>
          <p:cNvSpPr>
            <a:spLocks noGrp="1"/>
          </p:cNvSpPr>
          <p:nvPr>
            <p:ph type="title"/>
          </p:nvPr>
        </p:nvSpPr>
        <p:spPr>
          <a:xfrm>
            <a:off x="838200" y="320040"/>
            <a:ext cx="10515600" cy="822960"/>
          </a:xfrm>
        </p:spPr>
        <p:txBody>
          <a:bodyPr>
            <a:normAutofit/>
          </a:bodyPr>
          <a:lstStyle>
            <a:lvl1pPr>
              <a:defRPr sz="3600">
                <a:solidFill>
                  <a:schemeClr val="bg1"/>
                </a:solidFill>
              </a:defRPr>
            </a:lvl1pPr>
          </a:lstStyle>
          <a:p>
            <a:r>
              <a:rPr lang="en-US"/>
              <a:t>Click to edit Master title style</a:t>
            </a:r>
          </a:p>
        </p:txBody>
      </p:sp>
      <p:sp>
        <p:nvSpPr>
          <p:cNvPr id="2" name="Date Placeholder 3">
            <a:extLst>
              <a:ext uri="{FF2B5EF4-FFF2-40B4-BE49-F238E27FC236}">
                <a16:creationId xmlns:a16="http://schemas.microsoft.com/office/drawing/2014/main" id="{A592B653-8905-5C69-86A5-379E5511CB92}"/>
              </a:ext>
            </a:extLst>
          </p:cNvPr>
          <p:cNvSpPr>
            <a:spLocks noGrp="1"/>
          </p:cNvSpPr>
          <p:nvPr>
            <p:ph type="dt" sz="half" idx="10"/>
          </p:nvPr>
        </p:nvSpPr>
        <p:spPr>
          <a:xfrm>
            <a:off x="9818001" y="6219824"/>
            <a:ext cx="1097280" cy="457200"/>
          </a:xfrm>
          <a:prstGeom prst="rect">
            <a:avLst/>
          </a:prstGeom>
        </p:spPr>
        <p:txBody>
          <a:bodyPr anchor="ctr"/>
          <a:lstStyle>
            <a:lvl1pPr algn="r">
              <a:defRPr sz="1400">
                <a:latin typeface="+mj-lt"/>
              </a:defRPr>
            </a:lvl1pPr>
          </a:lstStyle>
          <a:p>
            <a:fld id="{EBE643CD-D909-4818-8B85-FF08F3819994}" type="datetime1">
              <a:rPr lang="en-US" smtClean="0"/>
              <a:t>3/25/2024</a:t>
            </a:fld>
            <a:endParaRPr lang="en-US" dirty="0"/>
          </a:p>
        </p:txBody>
      </p:sp>
      <p:sp>
        <p:nvSpPr>
          <p:cNvPr id="5" name="Footer Placeholder 4">
            <a:extLst>
              <a:ext uri="{FF2B5EF4-FFF2-40B4-BE49-F238E27FC236}">
                <a16:creationId xmlns:a16="http://schemas.microsoft.com/office/drawing/2014/main" id="{9B74BE37-CB8F-240F-4E47-F2A4E300FDDB}"/>
              </a:ext>
            </a:extLst>
          </p:cNvPr>
          <p:cNvSpPr>
            <a:spLocks noGrp="1"/>
          </p:cNvSpPr>
          <p:nvPr>
            <p:ph type="ftr" sz="quarter" idx="3"/>
          </p:nvPr>
        </p:nvSpPr>
        <p:spPr>
          <a:xfrm>
            <a:off x="8720721" y="6219824"/>
            <a:ext cx="1097280" cy="457200"/>
          </a:xfrm>
          <a:prstGeom prst="rect">
            <a:avLst/>
          </a:prstGeom>
        </p:spPr>
        <p:txBody>
          <a:bodyPr anchor="ctr"/>
          <a:lstStyle>
            <a:lvl1pPr algn="l">
              <a:defRPr sz="1400">
                <a:latin typeface="+mj-lt"/>
              </a:defRPr>
            </a:lvl1pPr>
          </a:lstStyle>
          <a:p>
            <a:endParaRPr lang="en-US" dirty="0"/>
          </a:p>
        </p:txBody>
      </p:sp>
      <p:sp>
        <p:nvSpPr>
          <p:cNvPr id="6" name="Slide Number Placeholder 5">
            <a:extLst>
              <a:ext uri="{FF2B5EF4-FFF2-40B4-BE49-F238E27FC236}">
                <a16:creationId xmlns:a16="http://schemas.microsoft.com/office/drawing/2014/main" id="{2168267E-EFB2-B598-73DF-74169E6525AE}"/>
              </a:ext>
            </a:extLst>
          </p:cNvPr>
          <p:cNvSpPr>
            <a:spLocks noGrp="1"/>
          </p:cNvSpPr>
          <p:nvPr>
            <p:ph type="sldNum" sz="quarter" idx="4"/>
          </p:nvPr>
        </p:nvSpPr>
        <p:spPr>
          <a:xfrm>
            <a:off x="10915281" y="6219824"/>
            <a:ext cx="1097280" cy="457200"/>
          </a:xfrm>
          <a:prstGeom prst="rect">
            <a:avLst/>
          </a:prstGeom>
        </p:spPr>
        <p:txBody>
          <a:bodyPr anchor="ctr"/>
          <a:lstStyle>
            <a:lvl1pPr algn="r">
              <a:defRPr sz="1400">
                <a:latin typeface="+mj-lt"/>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65839752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30" name="Group 29">
            <a:extLst>
              <a:ext uri="{FF2B5EF4-FFF2-40B4-BE49-F238E27FC236}">
                <a16:creationId xmlns:a16="http://schemas.microsoft.com/office/drawing/2014/main" id="{B28C3D87-A8FF-DC7E-E2F5-1277763FD515}"/>
              </a:ext>
            </a:extLst>
          </p:cNvPr>
          <p:cNvGrpSpPr/>
          <p:nvPr userDrawn="1"/>
        </p:nvGrpSpPr>
        <p:grpSpPr>
          <a:xfrm>
            <a:off x="0" y="0"/>
            <a:ext cx="12192000" cy="1463040"/>
            <a:chOff x="0" y="0"/>
            <a:chExt cx="12192000" cy="1646237"/>
          </a:xfrm>
        </p:grpSpPr>
        <p:sp>
          <p:nvSpPr>
            <p:cNvPr id="26" name="Rectangle 25">
              <a:extLst>
                <a:ext uri="{FF2B5EF4-FFF2-40B4-BE49-F238E27FC236}">
                  <a16:creationId xmlns:a16="http://schemas.microsoft.com/office/drawing/2014/main" id="{8806FF61-19C5-F1AA-386F-44901FD52AB2}"/>
                </a:ext>
              </a:extLst>
            </p:cNvPr>
            <p:cNvSpPr/>
            <p:nvPr userDrawn="1"/>
          </p:nvSpPr>
          <p:spPr>
            <a:xfrm>
              <a:off x="0" y="0"/>
              <a:ext cx="12192000" cy="16462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29" name="Graphic 28">
              <a:extLst>
                <a:ext uri="{FF2B5EF4-FFF2-40B4-BE49-F238E27FC236}">
                  <a16:creationId xmlns:a16="http://schemas.microsoft.com/office/drawing/2014/main" id="{08EB36AF-7A45-2000-C028-CBA4CF7A9F5C}"/>
                </a:ext>
              </a:extLst>
            </p:cNvPr>
            <p:cNvPicPr>
              <a:picLocks noChangeAspect="1"/>
            </p:cNvPicPr>
            <p:nvPr userDrawn="1"/>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t="22735" b="63763"/>
            <a:stretch/>
          </p:blipFill>
          <p:spPr>
            <a:xfrm>
              <a:off x="217714" y="0"/>
              <a:ext cx="2896469" cy="1646237"/>
            </a:xfrm>
            <a:prstGeom prst="rect">
              <a:avLst/>
            </a:prstGeom>
          </p:spPr>
        </p:pic>
      </p:grpSp>
      <p:sp>
        <p:nvSpPr>
          <p:cNvPr id="2" name="Title 1"/>
          <p:cNvSpPr>
            <a:spLocks noGrp="1"/>
          </p:cNvSpPr>
          <p:nvPr>
            <p:ph type="title"/>
          </p:nvPr>
        </p:nvSpPr>
        <p:spPr>
          <a:xfrm>
            <a:off x="838200" y="320040"/>
            <a:ext cx="10515600" cy="822960"/>
          </a:xfrm>
        </p:spPr>
        <p:txBody>
          <a:bodyPr>
            <a:normAutofit/>
          </a:bodyPr>
          <a:lstStyle>
            <a:lvl1pPr>
              <a:defRPr sz="3600">
                <a:solidFill>
                  <a:schemeClr val="bg1"/>
                </a:solidFill>
              </a:defRPr>
            </a:lvl1pPr>
          </a:lstStyle>
          <a:p>
            <a:r>
              <a:rPr lang="en-US" dirty="0"/>
              <a:t>Click to edit Master title style</a:t>
            </a:r>
          </a:p>
        </p:txBody>
      </p:sp>
      <p:sp>
        <p:nvSpPr>
          <p:cNvPr id="3" name="Content Placeholder 2"/>
          <p:cNvSpPr>
            <a:spLocks noGrp="1"/>
          </p:cNvSpPr>
          <p:nvPr>
            <p:ph idx="1"/>
          </p:nvPr>
        </p:nvSpPr>
        <p:spPr>
          <a:xfrm>
            <a:off x="838200" y="1783080"/>
            <a:ext cx="10515600" cy="4393883"/>
          </a:xfrm>
        </p:spPr>
        <p:txBody>
          <a:bodyPr>
            <a:normAutofit/>
          </a:bodyPr>
          <a:lstStyle>
            <a:lvl1pPr>
              <a:defRPr sz="2800"/>
            </a:lvl1pPr>
            <a:lvl2pPr>
              <a:defRPr sz="2800"/>
            </a:lvl2pPr>
            <a:lvl3pPr>
              <a:defRPr sz="2800"/>
            </a:lvl3pPr>
            <a:lvl4pPr>
              <a:defRPr sz="2800"/>
            </a:lvl4pPr>
            <a:lvl5pPr>
              <a:defRPr sz="2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3">
            <a:extLst>
              <a:ext uri="{FF2B5EF4-FFF2-40B4-BE49-F238E27FC236}">
                <a16:creationId xmlns:a16="http://schemas.microsoft.com/office/drawing/2014/main" id="{2B8E9E2C-0496-5219-155B-A6FD41B8FA9A}"/>
              </a:ext>
            </a:extLst>
          </p:cNvPr>
          <p:cNvSpPr>
            <a:spLocks noGrp="1"/>
          </p:cNvSpPr>
          <p:nvPr>
            <p:ph type="dt" sz="half" idx="2"/>
          </p:nvPr>
        </p:nvSpPr>
        <p:spPr>
          <a:xfrm>
            <a:off x="9818001" y="6219824"/>
            <a:ext cx="1097280" cy="457200"/>
          </a:xfrm>
          <a:prstGeom prst="rect">
            <a:avLst/>
          </a:prstGeom>
        </p:spPr>
        <p:txBody>
          <a:bodyPr anchor="ctr"/>
          <a:lstStyle>
            <a:lvl1pPr algn="r">
              <a:defRPr sz="1400">
                <a:latin typeface="+mj-lt"/>
              </a:defRPr>
            </a:lvl1pPr>
          </a:lstStyle>
          <a:p>
            <a:fld id="{A0F6120B-60DC-4E66-8FFA-9232970CBAA6}" type="datetime1">
              <a:rPr lang="en-US" smtClean="0"/>
              <a:t>3/25/2024</a:t>
            </a:fld>
            <a:endParaRPr lang="en-US" dirty="0"/>
          </a:p>
        </p:txBody>
      </p:sp>
      <p:sp>
        <p:nvSpPr>
          <p:cNvPr id="8" name="Footer Placeholder 4">
            <a:extLst>
              <a:ext uri="{FF2B5EF4-FFF2-40B4-BE49-F238E27FC236}">
                <a16:creationId xmlns:a16="http://schemas.microsoft.com/office/drawing/2014/main" id="{2283BC0A-121B-61EF-977C-97142FB1EF86}"/>
              </a:ext>
            </a:extLst>
          </p:cNvPr>
          <p:cNvSpPr>
            <a:spLocks noGrp="1"/>
          </p:cNvSpPr>
          <p:nvPr>
            <p:ph type="ftr" sz="quarter" idx="3"/>
          </p:nvPr>
        </p:nvSpPr>
        <p:spPr>
          <a:xfrm>
            <a:off x="8720721" y="6219824"/>
            <a:ext cx="1097280" cy="457200"/>
          </a:xfrm>
          <a:prstGeom prst="rect">
            <a:avLst/>
          </a:prstGeom>
        </p:spPr>
        <p:txBody>
          <a:bodyPr anchor="ctr"/>
          <a:lstStyle>
            <a:lvl1pPr algn="l">
              <a:defRPr sz="1400">
                <a:latin typeface="+mj-lt"/>
              </a:defRPr>
            </a:lvl1pPr>
          </a:lstStyle>
          <a:p>
            <a:endParaRPr lang="en-US" dirty="0"/>
          </a:p>
        </p:txBody>
      </p:sp>
      <p:sp>
        <p:nvSpPr>
          <p:cNvPr id="9" name="Slide Number Placeholder 5">
            <a:extLst>
              <a:ext uri="{FF2B5EF4-FFF2-40B4-BE49-F238E27FC236}">
                <a16:creationId xmlns:a16="http://schemas.microsoft.com/office/drawing/2014/main" id="{E04395C1-48A9-904A-AE8E-E785848B2985}"/>
              </a:ext>
            </a:extLst>
          </p:cNvPr>
          <p:cNvSpPr>
            <a:spLocks noGrp="1"/>
          </p:cNvSpPr>
          <p:nvPr>
            <p:ph type="sldNum" sz="quarter" idx="4"/>
          </p:nvPr>
        </p:nvSpPr>
        <p:spPr>
          <a:xfrm>
            <a:off x="10915281" y="6219824"/>
            <a:ext cx="1097280" cy="457200"/>
          </a:xfrm>
          <a:prstGeom prst="rect">
            <a:avLst/>
          </a:prstGeom>
        </p:spPr>
        <p:txBody>
          <a:bodyPr anchor="ctr"/>
          <a:lstStyle>
            <a:lvl1pPr algn="r">
              <a:defRPr sz="1400">
                <a:latin typeface="+mj-lt"/>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93984586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82296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3">
            <a:extLst>
              <a:ext uri="{FF2B5EF4-FFF2-40B4-BE49-F238E27FC236}">
                <a16:creationId xmlns:a16="http://schemas.microsoft.com/office/drawing/2014/main" id="{7CBE2D7E-B5F7-7506-36B5-956BCDEE178F}"/>
              </a:ext>
            </a:extLst>
          </p:cNvPr>
          <p:cNvSpPr>
            <a:spLocks noGrp="1"/>
          </p:cNvSpPr>
          <p:nvPr>
            <p:ph type="dt" sz="half" idx="2"/>
          </p:nvPr>
        </p:nvSpPr>
        <p:spPr>
          <a:xfrm>
            <a:off x="9818001" y="6219824"/>
            <a:ext cx="1097280" cy="457200"/>
          </a:xfrm>
          <a:prstGeom prst="rect">
            <a:avLst/>
          </a:prstGeom>
        </p:spPr>
        <p:txBody>
          <a:bodyPr anchor="ctr"/>
          <a:lstStyle>
            <a:lvl1pPr algn="r">
              <a:defRPr sz="1400">
                <a:latin typeface="+mj-lt"/>
              </a:defRPr>
            </a:lvl1pPr>
          </a:lstStyle>
          <a:p>
            <a:fld id="{6FD3489A-6634-4452-827F-5609598FE80A}" type="datetime1">
              <a:rPr lang="en-US" smtClean="0"/>
              <a:t>3/25/2024</a:t>
            </a:fld>
            <a:endParaRPr lang="en-US" dirty="0"/>
          </a:p>
        </p:txBody>
      </p:sp>
      <p:sp>
        <p:nvSpPr>
          <p:cNvPr id="9" name="Footer Placeholder 4">
            <a:extLst>
              <a:ext uri="{FF2B5EF4-FFF2-40B4-BE49-F238E27FC236}">
                <a16:creationId xmlns:a16="http://schemas.microsoft.com/office/drawing/2014/main" id="{EF57B99C-8B73-6462-D36C-D4829C9E7088}"/>
              </a:ext>
            </a:extLst>
          </p:cNvPr>
          <p:cNvSpPr>
            <a:spLocks noGrp="1"/>
          </p:cNvSpPr>
          <p:nvPr>
            <p:ph type="ftr" sz="quarter" idx="3"/>
          </p:nvPr>
        </p:nvSpPr>
        <p:spPr>
          <a:xfrm>
            <a:off x="8720721" y="6219824"/>
            <a:ext cx="1097280" cy="457200"/>
          </a:xfrm>
          <a:prstGeom prst="rect">
            <a:avLst/>
          </a:prstGeom>
        </p:spPr>
        <p:txBody>
          <a:bodyPr anchor="ctr"/>
          <a:lstStyle>
            <a:lvl1pPr algn="l">
              <a:defRPr sz="1400">
                <a:latin typeface="+mj-lt"/>
              </a:defRPr>
            </a:lvl1pPr>
          </a:lstStyle>
          <a:p>
            <a:endParaRPr lang="en-US" dirty="0"/>
          </a:p>
        </p:txBody>
      </p:sp>
      <p:sp>
        <p:nvSpPr>
          <p:cNvPr id="10" name="Slide Number Placeholder 5">
            <a:extLst>
              <a:ext uri="{FF2B5EF4-FFF2-40B4-BE49-F238E27FC236}">
                <a16:creationId xmlns:a16="http://schemas.microsoft.com/office/drawing/2014/main" id="{17B84249-B7A8-F7C9-D8DE-3E0FDC1F369C}"/>
              </a:ext>
            </a:extLst>
          </p:cNvPr>
          <p:cNvSpPr>
            <a:spLocks noGrp="1"/>
          </p:cNvSpPr>
          <p:nvPr>
            <p:ph type="sldNum" sz="quarter" idx="4"/>
          </p:nvPr>
        </p:nvSpPr>
        <p:spPr>
          <a:xfrm>
            <a:off x="10915281" y="6219824"/>
            <a:ext cx="1097280" cy="457200"/>
          </a:xfrm>
          <a:prstGeom prst="rect">
            <a:avLst/>
          </a:prstGeom>
        </p:spPr>
        <p:txBody>
          <a:bodyPr anchor="ctr"/>
          <a:lstStyle>
            <a:lvl1pPr algn="r">
              <a:defRPr sz="1400">
                <a:latin typeface="+mj-lt"/>
              </a:defRPr>
            </a:lvl1pPr>
          </a:lstStyle>
          <a:p>
            <a:fld id="{48F63A3B-78C7-47BE-AE5E-E10140E04643}" type="slidenum">
              <a:rPr lang="en-US" smtClean="0"/>
              <a:pPr/>
              <a:t>‹#›</a:t>
            </a:fld>
            <a:endParaRPr lang="en-US" dirty="0"/>
          </a:p>
        </p:txBody>
      </p:sp>
      <p:pic>
        <p:nvPicPr>
          <p:cNvPr id="15" name="Picture 14">
            <a:extLst>
              <a:ext uri="{FF2B5EF4-FFF2-40B4-BE49-F238E27FC236}">
                <a16:creationId xmlns:a16="http://schemas.microsoft.com/office/drawing/2014/main" id="{F245EA2A-801A-0D7A-4532-B1235EF51D67}"/>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179439" y="6219824"/>
            <a:ext cx="457200" cy="457200"/>
          </a:xfrm>
          <a:prstGeom prst="rect">
            <a:avLst/>
          </a:prstGeom>
        </p:spPr>
      </p:pic>
      <p:sp>
        <p:nvSpPr>
          <p:cNvPr id="16" name="TextBox 15">
            <a:extLst>
              <a:ext uri="{FF2B5EF4-FFF2-40B4-BE49-F238E27FC236}">
                <a16:creationId xmlns:a16="http://schemas.microsoft.com/office/drawing/2014/main" id="{CEECA2DC-0739-1B2A-2455-51B5B1E2D289}"/>
              </a:ext>
            </a:extLst>
          </p:cNvPr>
          <p:cNvSpPr txBox="1"/>
          <p:nvPr userDrawn="1"/>
        </p:nvSpPr>
        <p:spPr>
          <a:xfrm>
            <a:off x="636639" y="6186814"/>
            <a:ext cx="7955280" cy="523220"/>
          </a:xfrm>
          <a:prstGeom prst="rect">
            <a:avLst/>
          </a:prstGeom>
          <a:noFill/>
        </p:spPr>
        <p:txBody>
          <a:bodyPr wrap="square" rtlCol="0" anchor="ctr">
            <a:spAutoFit/>
          </a:bodyPr>
          <a:lstStyle/>
          <a:p>
            <a:r>
              <a:rPr lang="en-US" sz="1400" dirty="0">
                <a:solidFill>
                  <a:schemeClr val="accent1"/>
                </a:solidFill>
                <a:latin typeface="+mj-lt"/>
              </a:rPr>
              <a:t>City of South Bend</a:t>
            </a:r>
          </a:p>
          <a:p>
            <a:r>
              <a:rPr lang="en-US" sz="1400" i="1" dirty="0">
                <a:solidFill>
                  <a:schemeClr val="accent1"/>
                </a:solidFill>
                <a:latin typeface="+mj-lt"/>
              </a:rPr>
              <a:t>City Clerk’s Office</a:t>
            </a:r>
          </a:p>
        </p:txBody>
      </p:sp>
    </p:spTree>
    <p:extLst>
      <p:ext uri="{BB962C8B-B14F-4D97-AF65-F5344CB8AC3E}">
        <p14:creationId xmlns:p14="http://schemas.microsoft.com/office/powerpoint/2010/main" val="2809270514"/>
      </p:ext>
    </p:extLst>
  </p:cSld>
  <p:clrMap bg1="lt1" tx1="dk1" bg2="lt2" tx2="dk2" accent1="accent1" accent2="accent2" accent3="accent3" accent4="accent4" accent5="accent5" accent6="accent6" hlink="hlink" folHlink="folHlink"/>
  <p:sldLayoutIdLst>
    <p:sldLayoutId id="2147483775" r:id="rId1"/>
    <p:sldLayoutId id="2147483756" r:id="rId2"/>
    <p:sldLayoutId id="2147483774" r:id="rId3"/>
    <p:sldLayoutId id="2147483777" r:id="rId4"/>
    <p:sldLayoutId id="2147483773" r:id="rId5"/>
    <p:sldLayoutId id="2147483776" r:id="rId6"/>
    <p:sldLayoutId id="2147483778" r:id="rId7"/>
    <p:sldLayoutId id="2147483779" r:id="rId8"/>
    <p:sldLayoutId id="2147483767" r:id="rId9"/>
  </p:sldLayoutIdLst>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hf sldNum="0" hdr="0" ftr="0" dt="0"/>
  <p:txStyles>
    <p:titleStyle>
      <a:lvl1pPr algn="l" defTabSz="914400" rtl="0" eaLnBrk="1" latinLnBrk="0" hangingPunct="1">
        <a:lnSpc>
          <a:spcPct val="90000"/>
        </a:lnSpc>
        <a:spcBef>
          <a:spcPct val="0"/>
        </a:spcBef>
        <a:buNone/>
        <a:defRPr sz="3600" b="1"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9F5B7-7F10-AABC-693A-EA618CAA371F}"/>
              </a:ext>
            </a:extLst>
          </p:cNvPr>
          <p:cNvSpPr>
            <a:spLocks noGrp="1"/>
          </p:cNvSpPr>
          <p:nvPr>
            <p:ph type="ctrTitle"/>
          </p:nvPr>
        </p:nvSpPr>
        <p:spPr>
          <a:xfrm>
            <a:off x="595243" y="10"/>
            <a:ext cx="10744642" cy="4429174"/>
          </a:xfrm>
        </p:spPr>
        <p:txBody>
          <a:bodyPr>
            <a:normAutofit/>
          </a:bodyPr>
          <a:lstStyle/>
          <a:p>
            <a:pPr>
              <a:lnSpc>
                <a:spcPct val="100000"/>
              </a:lnSpc>
              <a:spcBef>
                <a:spcPts val="0"/>
              </a:spcBef>
            </a:pPr>
            <a:r>
              <a:rPr lang="en-US" sz="3200" dirty="0">
                <a:latin typeface="Arial Nova Light"/>
                <a:ea typeface="Lato"/>
                <a:cs typeface="Lato"/>
              </a:rPr>
              <a:t>Bill No. </a:t>
            </a:r>
            <a:r>
              <a:rPr lang="en-US" sz="3200" i="1" u="sng" dirty="0">
                <a:latin typeface="Arial Nova Light"/>
                <a:ea typeface="Lato"/>
                <a:cs typeface="Lato"/>
              </a:rPr>
              <a:t>10-24</a:t>
            </a:r>
            <a:r>
              <a:rPr lang="en-US" sz="3200" i="1" dirty="0">
                <a:latin typeface="Arial Nova Light"/>
                <a:ea typeface="Lato"/>
                <a:cs typeface="Lato"/>
              </a:rPr>
              <a:t>: </a:t>
            </a:r>
            <a:r>
              <a:rPr lang="en-US" sz="3200" b="0" dirty="0">
                <a:latin typeface="Arial Nova Light"/>
                <a:ea typeface="Lato"/>
                <a:cs typeface="Lato"/>
              </a:rPr>
              <a:t>Ordinance of the Common Council of the City of South Bend, Indiana, amending Section 2-7(c) of Chapter 2, Article 1 of the South Bend Municipal Code, “Duties of the City Clerk as Clerk of the Council” to permit the City Clerk to hire outside contractual services for the initial preparation of drafts of meeting minutes.</a:t>
            </a:r>
            <a:endParaRPr lang="en-US">
              <a:latin typeface="Arial Nova Light"/>
            </a:endParaRPr>
          </a:p>
        </p:txBody>
      </p:sp>
      <p:sp>
        <p:nvSpPr>
          <p:cNvPr id="3" name="Subtitle 2">
            <a:extLst>
              <a:ext uri="{FF2B5EF4-FFF2-40B4-BE49-F238E27FC236}">
                <a16:creationId xmlns:a16="http://schemas.microsoft.com/office/drawing/2014/main" id="{54E91858-7549-D3DB-E33C-7496F6AE3747}"/>
              </a:ext>
            </a:extLst>
          </p:cNvPr>
          <p:cNvSpPr>
            <a:spLocks noGrp="1"/>
          </p:cNvSpPr>
          <p:nvPr>
            <p:ph type="subTitle" idx="1"/>
          </p:nvPr>
        </p:nvSpPr>
        <p:spPr>
          <a:xfrm>
            <a:off x="591268" y="4745028"/>
            <a:ext cx="10424160" cy="1655762"/>
          </a:xfrm>
        </p:spPr>
        <p:txBody>
          <a:bodyPr vert="horz" lIns="91440" tIns="45720" rIns="91440" bIns="45720" rtlCol="0" anchor="t">
            <a:normAutofit/>
          </a:bodyPr>
          <a:lstStyle/>
          <a:p>
            <a:pPr algn="ctr"/>
            <a:r>
              <a:rPr lang="en-US" b="1" dirty="0">
                <a:latin typeface="Arial Nova"/>
              </a:rPr>
              <a:t>February 26, 2024</a:t>
            </a:r>
            <a:endParaRPr lang="en-US" dirty="0"/>
          </a:p>
        </p:txBody>
      </p:sp>
    </p:spTree>
    <p:extLst>
      <p:ext uri="{BB962C8B-B14F-4D97-AF65-F5344CB8AC3E}">
        <p14:creationId xmlns:p14="http://schemas.microsoft.com/office/powerpoint/2010/main" val="8573881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0BB1A8A-03DD-C783-9B7E-F9AE78F5BE51}"/>
              </a:ext>
            </a:extLst>
          </p:cNvPr>
          <p:cNvSpPr>
            <a:spLocks noGrp="1"/>
          </p:cNvSpPr>
          <p:nvPr>
            <p:ph sz="half" idx="2"/>
          </p:nvPr>
        </p:nvSpPr>
        <p:spPr>
          <a:xfrm>
            <a:off x="839788" y="1686560"/>
            <a:ext cx="10514012" cy="4503103"/>
          </a:xfrm>
        </p:spPr>
        <p:txBody>
          <a:bodyPr vert="horz" lIns="91440" tIns="45720" rIns="91440" bIns="45720" rtlCol="0" anchor="t">
            <a:normAutofit/>
          </a:bodyPr>
          <a:lstStyle/>
          <a:p>
            <a:r>
              <a:rPr lang="en-US" sz="2600" dirty="0">
                <a:latin typeface="Arial Nova Light"/>
              </a:rPr>
              <a:t>The transition from outgoing clerk to newly elected clerk has resulted in a gap and backlog of unprepared meeting minutes of both Council and Committee meetings from the term of the outgoing clerk.</a:t>
            </a:r>
          </a:p>
          <a:p>
            <a:r>
              <a:rPr lang="en-US" sz="2600" dirty="0">
                <a:latin typeface="Arial Nova Light"/>
              </a:rPr>
              <a:t>The newly elected clerk is working to complete this backlog and the use of outside contractual services would bring the Council into full legal compliance more quickly. </a:t>
            </a:r>
          </a:p>
          <a:p>
            <a:r>
              <a:rPr lang="en-US" sz="2600" dirty="0">
                <a:latin typeface="Arial Nova Light"/>
              </a:rPr>
              <a:t>Under the statute as currently written, </a:t>
            </a:r>
            <a:r>
              <a:rPr lang="en-US" sz="2600" b="1" dirty="0">
                <a:latin typeface="Arial Nova"/>
              </a:rPr>
              <a:t>only those directly employed by the Clerk's office</a:t>
            </a:r>
            <a:r>
              <a:rPr lang="en-US" sz="2600" b="1" dirty="0">
                <a:latin typeface="Arial Nova Light"/>
              </a:rPr>
              <a:t> </a:t>
            </a:r>
            <a:r>
              <a:rPr lang="en-US" sz="2600" dirty="0">
                <a:latin typeface="Arial Nova Light"/>
              </a:rPr>
              <a:t>can draft and send minutes to the Subcommittee of Minutes and the full Council.</a:t>
            </a:r>
          </a:p>
          <a:p>
            <a:pPr marL="0" indent="0">
              <a:buNone/>
            </a:pPr>
            <a:endParaRPr lang="en-US" dirty="0"/>
          </a:p>
        </p:txBody>
      </p:sp>
      <p:sp>
        <p:nvSpPr>
          <p:cNvPr id="4" name="Title 3">
            <a:extLst>
              <a:ext uri="{FF2B5EF4-FFF2-40B4-BE49-F238E27FC236}">
                <a16:creationId xmlns:a16="http://schemas.microsoft.com/office/drawing/2014/main" id="{C995C8DB-0BDB-814C-2183-DB1A605265A2}"/>
              </a:ext>
            </a:extLst>
          </p:cNvPr>
          <p:cNvSpPr>
            <a:spLocks noGrp="1"/>
          </p:cNvSpPr>
          <p:nvPr>
            <p:ph type="title"/>
          </p:nvPr>
        </p:nvSpPr>
        <p:spPr/>
        <p:txBody>
          <a:bodyPr/>
          <a:lstStyle/>
          <a:p>
            <a:r>
              <a:rPr lang="en-US" dirty="0">
                <a:solidFill>
                  <a:schemeClr val="accent6"/>
                </a:solidFill>
                <a:latin typeface="Arial Nova"/>
              </a:rPr>
              <a:t>BILL NO. </a:t>
            </a:r>
            <a:r>
              <a:rPr lang="en-US" i="1" u="sng" dirty="0">
                <a:solidFill>
                  <a:schemeClr val="accent6"/>
                </a:solidFill>
                <a:latin typeface="Arial Nova"/>
              </a:rPr>
              <a:t>10-24</a:t>
            </a:r>
            <a:r>
              <a:rPr lang="en-US" u="sng" dirty="0">
                <a:solidFill>
                  <a:schemeClr val="accent6"/>
                </a:solidFill>
                <a:latin typeface="Arial Nova"/>
              </a:rPr>
              <a:t> </a:t>
            </a:r>
            <a:r>
              <a:rPr lang="en-US" dirty="0">
                <a:solidFill>
                  <a:schemeClr val="accent6"/>
                </a:solidFill>
                <a:latin typeface="Arial Nova"/>
              </a:rPr>
              <a:t>BACKGROUND</a:t>
            </a:r>
          </a:p>
        </p:txBody>
      </p:sp>
    </p:spTree>
    <p:extLst>
      <p:ext uri="{BB962C8B-B14F-4D97-AF65-F5344CB8AC3E}">
        <p14:creationId xmlns:p14="http://schemas.microsoft.com/office/powerpoint/2010/main" val="39816930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0EAF4EF-7B64-080E-6456-1130785726D1}"/>
              </a:ext>
            </a:extLst>
          </p:cNvPr>
          <p:cNvSpPr txBox="1">
            <a:spLocks/>
          </p:cNvSpPr>
          <p:nvPr/>
        </p:nvSpPr>
        <p:spPr>
          <a:xfrm>
            <a:off x="524248" y="287050"/>
            <a:ext cx="10481255" cy="100965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3600" b="1" kern="1200">
                <a:solidFill>
                  <a:schemeClr val="bg1"/>
                </a:solidFill>
                <a:latin typeface="+mj-lt"/>
                <a:ea typeface="+mj-ea"/>
                <a:cs typeface="+mj-cs"/>
              </a:defRPr>
            </a:lvl1pPr>
          </a:lstStyle>
          <a:p>
            <a:r>
              <a:rPr lang="en-US" dirty="0">
                <a:solidFill>
                  <a:schemeClr val="accent6"/>
                </a:solidFill>
                <a:latin typeface="Arial Nova"/>
              </a:rPr>
              <a:t>BILL NO. </a:t>
            </a:r>
            <a:r>
              <a:rPr lang="en-US" i="1" u="sng" dirty="0">
                <a:solidFill>
                  <a:schemeClr val="accent6"/>
                </a:solidFill>
                <a:latin typeface="Arial Nova"/>
              </a:rPr>
              <a:t>10-24</a:t>
            </a:r>
            <a:r>
              <a:rPr lang="en-US" dirty="0">
                <a:solidFill>
                  <a:schemeClr val="accent6"/>
                </a:solidFill>
                <a:latin typeface="Arial Nova"/>
              </a:rPr>
              <a:t> BACKGROUND</a:t>
            </a:r>
          </a:p>
        </p:txBody>
      </p:sp>
      <p:sp>
        <p:nvSpPr>
          <p:cNvPr id="5" name="Content Placeholder 2">
            <a:extLst>
              <a:ext uri="{FF2B5EF4-FFF2-40B4-BE49-F238E27FC236}">
                <a16:creationId xmlns:a16="http://schemas.microsoft.com/office/drawing/2014/main" id="{8CC08D94-5B03-5B8F-FB96-A2F97A69A403}"/>
              </a:ext>
            </a:extLst>
          </p:cNvPr>
          <p:cNvSpPr>
            <a:spLocks noGrp="1"/>
          </p:cNvSpPr>
          <p:nvPr>
            <p:ph sz="half" idx="1"/>
          </p:nvPr>
        </p:nvSpPr>
        <p:spPr>
          <a:xfrm>
            <a:off x="838199" y="1825625"/>
            <a:ext cx="10167303" cy="4351338"/>
          </a:xfrm>
        </p:spPr>
        <p:txBody>
          <a:bodyPr vert="horz" lIns="91440" tIns="45720" rIns="91440" bIns="45720" rtlCol="0" anchor="t">
            <a:normAutofit/>
          </a:bodyPr>
          <a:lstStyle/>
          <a:p>
            <a:r>
              <a:rPr lang="en-US" sz="2600" dirty="0">
                <a:latin typeface="Arial Nova Light"/>
              </a:rPr>
              <a:t>Clerk Bianca Tirado took office January 1</a:t>
            </a:r>
            <a:r>
              <a:rPr lang="en-US" sz="2600" baseline="30000" dirty="0">
                <a:latin typeface="Arial Nova Light"/>
              </a:rPr>
              <a:t>st</a:t>
            </a:r>
            <a:r>
              <a:rPr lang="en-US" sz="2600" dirty="0">
                <a:latin typeface="Arial Nova Light"/>
              </a:rPr>
              <a:t>, 2024, for her term which runs January 1, 2024- December 31, 2027.</a:t>
            </a:r>
          </a:p>
          <a:p>
            <a:r>
              <a:rPr lang="en-US" sz="2600" dirty="0">
                <a:latin typeface="Arial Nova Light"/>
              </a:rPr>
              <a:t>A full audit of Council and Committee minutes from January 1, 2022-December 31, 2023</a:t>
            </a:r>
          </a:p>
          <a:p>
            <a:r>
              <a:rPr lang="en-US" sz="2600" dirty="0">
                <a:latin typeface="Arial Nova Light"/>
              </a:rPr>
              <a:t>The audit took place from January 4, 2024- January 29, 2024</a:t>
            </a:r>
          </a:p>
          <a:p>
            <a:r>
              <a:rPr lang="en-US" sz="2600" dirty="0">
                <a:latin typeface="Arial Nova Light"/>
              </a:rPr>
              <a:t>The audit discovered:</a:t>
            </a:r>
          </a:p>
          <a:p>
            <a:pPr lvl="1"/>
            <a:r>
              <a:rPr lang="en-US" sz="2600" b="1" dirty="0">
                <a:latin typeface="Arial Nova Light"/>
              </a:rPr>
              <a:t>20</a:t>
            </a:r>
            <a:r>
              <a:rPr lang="en-US" sz="2600" dirty="0">
                <a:latin typeface="Arial Nova Light"/>
              </a:rPr>
              <a:t> partial or never drafted Council minutes from 2023</a:t>
            </a:r>
          </a:p>
          <a:p>
            <a:pPr lvl="1"/>
            <a:r>
              <a:rPr lang="en-US" sz="2600" b="1" dirty="0">
                <a:latin typeface="Arial Nova Light"/>
              </a:rPr>
              <a:t>58</a:t>
            </a:r>
            <a:r>
              <a:rPr lang="en-US" sz="2600" dirty="0">
                <a:latin typeface="Arial Nova Light"/>
              </a:rPr>
              <a:t> partial or never drafted Committee minutes from 2023</a:t>
            </a:r>
          </a:p>
          <a:p>
            <a:pPr lvl="1"/>
            <a:r>
              <a:rPr lang="en-US" sz="2600" b="1" dirty="0">
                <a:latin typeface="Arial Nova Light"/>
              </a:rPr>
              <a:t>8</a:t>
            </a:r>
            <a:r>
              <a:rPr lang="en-US" sz="2600" dirty="0">
                <a:latin typeface="Arial Nova Light"/>
              </a:rPr>
              <a:t> partial or never drafted Council minutes from 2022</a:t>
            </a:r>
          </a:p>
          <a:p>
            <a:pPr lvl="1"/>
            <a:endParaRPr lang="en-US" dirty="0"/>
          </a:p>
        </p:txBody>
      </p:sp>
    </p:spTree>
    <p:extLst>
      <p:ext uri="{BB962C8B-B14F-4D97-AF65-F5344CB8AC3E}">
        <p14:creationId xmlns:p14="http://schemas.microsoft.com/office/powerpoint/2010/main" val="1237595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2BF0E-4A19-049D-7E1A-8DD2168C0969}"/>
              </a:ext>
            </a:extLst>
          </p:cNvPr>
          <p:cNvSpPr>
            <a:spLocks noGrp="1"/>
          </p:cNvSpPr>
          <p:nvPr>
            <p:ph type="title"/>
          </p:nvPr>
        </p:nvSpPr>
        <p:spPr/>
        <p:txBody>
          <a:bodyPr/>
          <a:lstStyle/>
          <a:p>
            <a:r>
              <a:rPr lang="en-US" dirty="0">
                <a:solidFill>
                  <a:schemeClr val="accent6"/>
                </a:solidFill>
                <a:latin typeface="Arial Nova"/>
              </a:rPr>
              <a:t>AUDIT PROCESS</a:t>
            </a:r>
          </a:p>
        </p:txBody>
      </p:sp>
      <p:sp>
        <p:nvSpPr>
          <p:cNvPr id="3" name="Content Placeholder 2">
            <a:extLst>
              <a:ext uri="{FF2B5EF4-FFF2-40B4-BE49-F238E27FC236}">
                <a16:creationId xmlns:a16="http://schemas.microsoft.com/office/drawing/2014/main" id="{F5CF0493-7B21-7C21-0B1C-8708A5F2E877}"/>
              </a:ext>
            </a:extLst>
          </p:cNvPr>
          <p:cNvSpPr>
            <a:spLocks noGrp="1"/>
          </p:cNvSpPr>
          <p:nvPr>
            <p:ph idx="1"/>
          </p:nvPr>
        </p:nvSpPr>
        <p:spPr/>
        <p:txBody>
          <a:bodyPr vert="horz" lIns="91440" tIns="45720" rIns="91440" bIns="45720" rtlCol="0" anchor="t">
            <a:normAutofit/>
          </a:bodyPr>
          <a:lstStyle/>
          <a:p>
            <a:pPr marL="514350" indent="-514350">
              <a:buFont typeface="+mj-lt"/>
              <a:buAutoNum type="arabicPeriod"/>
            </a:pPr>
            <a:r>
              <a:rPr lang="en-US" sz="2600" dirty="0">
                <a:latin typeface="Arial Nova Light"/>
              </a:rPr>
              <a:t>Reviewed City Clerk drive to find which Minutes were missing </a:t>
            </a:r>
          </a:p>
          <a:p>
            <a:pPr marL="514350" indent="-514350">
              <a:buFont typeface="+mj-lt"/>
              <a:buAutoNum type="arabicPeriod"/>
            </a:pPr>
            <a:r>
              <a:rPr lang="en-US" sz="2600" dirty="0">
                <a:latin typeface="Arial Nova Light"/>
              </a:rPr>
              <a:t>Cross reference LaserFiche to see which Minutes were missing from public access</a:t>
            </a:r>
          </a:p>
          <a:p>
            <a:pPr marL="514350" indent="-514350">
              <a:buFont typeface="+mj-lt"/>
              <a:buAutoNum type="arabicPeriod"/>
            </a:pPr>
            <a:r>
              <a:rPr lang="en-US" sz="2600" dirty="0">
                <a:latin typeface="Arial Nova Light"/>
              </a:rPr>
              <a:t>Do a full sweep of the City Clerk Hard Drive for missing minutes</a:t>
            </a:r>
          </a:p>
          <a:p>
            <a:pPr marL="514350" indent="-514350">
              <a:buFont typeface="+mj-lt"/>
              <a:buAutoNum type="arabicPeriod"/>
            </a:pPr>
            <a:r>
              <a:rPr lang="en-US" sz="2600" dirty="0">
                <a:latin typeface="Arial Nova Light"/>
              </a:rPr>
              <a:t>Review each Council and Committee Minutes from 2022- 2023 to see if they meet the legal minimum of the Open Door Law.</a:t>
            </a:r>
          </a:p>
          <a:p>
            <a:pPr marL="514350" indent="-514350">
              <a:buFont typeface="+mj-lt"/>
              <a:buAutoNum type="arabicPeriod"/>
            </a:pPr>
            <a:r>
              <a:rPr lang="en-US" sz="2600" dirty="0">
                <a:latin typeface="Arial Nova Light"/>
              </a:rPr>
              <a:t>Review past minutes to determine which minutes were never brought to the sub-Committee of Minutes and Council</a:t>
            </a:r>
            <a:r>
              <a:rPr lang="en-US" dirty="0"/>
              <a:t>.</a:t>
            </a:r>
          </a:p>
          <a:p>
            <a:pPr marL="514350" indent="-514350">
              <a:buFont typeface="+mj-lt"/>
              <a:buAutoNum type="arabicPeriod"/>
            </a:pPr>
            <a:endParaRPr lang="en-US" dirty="0"/>
          </a:p>
        </p:txBody>
      </p:sp>
    </p:spTree>
    <p:extLst>
      <p:ext uri="{BB962C8B-B14F-4D97-AF65-F5344CB8AC3E}">
        <p14:creationId xmlns:p14="http://schemas.microsoft.com/office/powerpoint/2010/main" val="30806855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9F0F1-1C7F-0421-9C28-3576007CB5B9}"/>
              </a:ext>
            </a:extLst>
          </p:cNvPr>
          <p:cNvSpPr>
            <a:spLocks noGrp="1"/>
          </p:cNvSpPr>
          <p:nvPr>
            <p:ph type="title"/>
          </p:nvPr>
        </p:nvSpPr>
        <p:spPr>
          <a:xfrm>
            <a:off x="483593" y="457201"/>
            <a:ext cx="3513526" cy="1725560"/>
          </a:xfrm>
        </p:spPr>
        <p:txBody>
          <a:bodyPr/>
          <a:lstStyle/>
          <a:p>
            <a:r>
              <a:rPr lang="en-US" dirty="0">
                <a:solidFill>
                  <a:schemeClr val="accent6"/>
                </a:solidFill>
                <a:latin typeface="Arial Nova"/>
                <a:cs typeface="Segoe UI"/>
              </a:rPr>
              <a:t>OPEN DOOR LAW </a:t>
            </a:r>
            <a:endParaRPr lang="en-US" dirty="0">
              <a:solidFill>
                <a:schemeClr val="accent6"/>
              </a:solidFill>
            </a:endParaRPr>
          </a:p>
        </p:txBody>
      </p:sp>
      <p:sp>
        <p:nvSpPr>
          <p:cNvPr id="3" name="Content Placeholder 2">
            <a:extLst>
              <a:ext uri="{FF2B5EF4-FFF2-40B4-BE49-F238E27FC236}">
                <a16:creationId xmlns:a16="http://schemas.microsoft.com/office/drawing/2014/main" id="{38CCA1D1-5313-E033-5E66-CF99451A668B}"/>
              </a:ext>
            </a:extLst>
          </p:cNvPr>
          <p:cNvSpPr>
            <a:spLocks noGrp="1"/>
          </p:cNvSpPr>
          <p:nvPr>
            <p:ph idx="1"/>
          </p:nvPr>
        </p:nvSpPr>
        <p:spPr>
          <a:xfrm>
            <a:off x="4684296" y="1518471"/>
            <a:ext cx="6901608" cy="4316138"/>
          </a:xfrm>
        </p:spPr>
        <p:txBody>
          <a:bodyPr vert="horz" lIns="91440" tIns="45720" rIns="91440" bIns="45720" rtlCol="0" anchor="t">
            <a:noAutofit/>
          </a:bodyPr>
          <a:lstStyle/>
          <a:p>
            <a:pPr marL="0" marR="0" indent="0">
              <a:lnSpc>
                <a:spcPct val="100000"/>
              </a:lnSpc>
              <a:spcBef>
                <a:spcPts val="0"/>
              </a:spcBef>
              <a:spcAft>
                <a:spcPts val="0"/>
              </a:spcAft>
              <a:buNone/>
              <a:tabLst>
                <a:tab pos="977900" algn="l"/>
              </a:tabLst>
            </a:pPr>
            <a:endParaRPr lang="en-US" sz="2200" dirty="0">
              <a:effectLst/>
              <a:ea typeface="Times New Roman" panose="02020603050405020304" pitchFamily="18" charset="0"/>
            </a:endParaRPr>
          </a:p>
          <a:p>
            <a:pPr marL="0" marR="0" indent="0">
              <a:lnSpc>
                <a:spcPct val="100000"/>
              </a:lnSpc>
              <a:spcBef>
                <a:spcPts val="0"/>
              </a:spcBef>
              <a:spcAft>
                <a:spcPts val="0"/>
              </a:spcAft>
              <a:buNone/>
              <a:tabLst>
                <a:tab pos="977900" algn="l"/>
              </a:tabLst>
            </a:pPr>
            <a:r>
              <a:rPr lang="en-US" sz="2600" dirty="0">
                <a:effectLst/>
                <a:latin typeface="Arial Nova Light"/>
                <a:ea typeface="Times New Roman" panose="02020603050405020304" pitchFamily="18" charset="0"/>
                <a:cs typeface="Segoe UI"/>
              </a:rPr>
              <a:t>Regarding minutes, the agency must keep a memoranda of meetings that include:</a:t>
            </a:r>
          </a:p>
          <a:p>
            <a:pPr marL="342900" indent="-342900">
              <a:lnSpc>
                <a:spcPct val="100000"/>
              </a:lnSpc>
              <a:spcBef>
                <a:spcPts val="0"/>
              </a:spcBef>
              <a:buFont typeface="Symbol" panose="05050102010706020507" pitchFamily="18" charset="2"/>
              <a:buChar char=""/>
              <a:tabLst>
                <a:tab pos="977900" algn="l"/>
              </a:tabLst>
            </a:pPr>
            <a:r>
              <a:rPr lang="en-US" sz="2600" dirty="0">
                <a:effectLst/>
                <a:latin typeface="Arial Nova Light"/>
                <a:ea typeface="Times New Roman" panose="02020603050405020304" pitchFamily="18" charset="0"/>
                <a:cs typeface="Segoe UI"/>
              </a:rPr>
              <a:t>the date, time, and place of meeting,</a:t>
            </a:r>
            <a:r>
              <a:rPr lang="en-US" sz="2600" dirty="0">
                <a:latin typeface="Arial Nova Light"/>
                <a:ea typeface="Times New Roman" panose="02020603050405020304" pitchFamily="18" charset="0"/>
                <a:cs typeface="Segoe UI"/>
              </a:rPr>
              <a:t> </a:t>
            </a:r>
          </a:p>
          <a:p>
            <a:pPr marL="342900" marR="0" lvl="0" indent="-342900">
              <a:lnSpc>
                <a:spcPct val="100000"/>
              </a:lnSpc>
              <a:spcBef>
                <a:spcPts val="0"/>
              </a:spcBef>
              <a:spcAft>
                <a:spcPts val="0"/>
              </a:spcAft>
              <a:buFont typeface="Symbol" panose="05050102010706020507" pitchFamily="18" charset="2"/>
              <a:buChar char=""/>
              <a:tabLst>
                <a:tab pos="977900" algn="l"/>
              </a:tabLst>
            </a:pPr>
            <a:r>
              <a:rPr lang="en-US" sz="2600" dirty="0">
                <a:effectLst/>
                <a:latin typeface="Arial Nova Light"/>
                <a:ea typeface="Times New Roman" panose="02020603050405020304" pitchFamily="18" charset="0"/>
                <a:cs typeface="Segoe UI"/>
              </a:rPr>
              <a:t>members of the governing body recorded as present or absent,</a:t>
            </a:r>
          </a:p>
          <a:p>
            <a:pPr marL="342900" indent="-342900">
              <a:lnSpc>
                <a:spcPct val="100000"/>
              </a:lnSpc>
              <a:spcBef>
                <a:spcPts val="0"/>
              </a:spcBef>
              <a:buFont typeface="Symbol" panose="05050102010706020507" pitchFamily="18" charset="2"/>
              <a:buChar char=""/>
              <a:tabLst>
                <a:tab pos="977900" algn="l"/>
              </a:tabLst>
            </a:pPr>
            <a:r>
              <a:rPr lang="en-US" sz="2600" dirty="0">
                <a:latin typeface="Arial Nova Light"/>
                <a:ea typeface="Times New Roman" panose="02020603050405020304" pitchFamily="18" charset="0"/>
                <a:cs typeface="Segoe UI"/>
              </a:rPr>
              <a:t> </a:t>
            </a:r>
            <a:r>
              <a:rPr lang="en-US" sz="2600" dirty="0">
                <a:effectLst/>
                <a:latin typeface="Arial Nova Light"/>
                <a:ea typeface="Times New Roman" panose="02020603050405020304" pitchFamily="18" charset="0"/>
                <a:cs typeface="Segoe UI"/>
              </a:rPr>
              <a:t>the general substance of all matters discussed and decided,</a:t>
            </a:r>
          </a:p>
          <a:p>
            <a:pPr marL="342900" marR="0" lvl="0" indent="-342900">
              <a:lnSpc>
                <a:spcPct val="100000"/>
              </a:lnSpc>
              <a:spcBef>
                <a:spcPts val="0"/>
              </a:spcBef>
              <a:spcAft>
                <a:spcPts val="0"/>
              </a:spcAft>
              <a:buFont typeface="Symbol" panose="05050102010706020507" pitchFamily="18" charset="2"/>
              <a:buChar char=""/>
              <a:tabLst>
                <a:tab pos="977900" algn="l"/>
              </a:tabLst>
            </a:pPr>
            <a:r>
              <a:rPr lang="en-US" sz="2600" dirty="0">
                <a:effectLst/>
                <a:latin typeface="Arial Nova Light"/>
                <a:ea typeface="Times New Roman" panose="02020603050405020304" pitchFamily="18" charset="0"/>
                <a:cs typeface="Segoe UI"/>
              </a:rPr>
              <a:t>A record of all votes taken by individual member (if done in a roll call)</a:t>
            </a:r>
          </a:p>
        </p:txBody>
      </p:sp>
      <p:sp>
        <p:nvSpPr>
          <p:cNvPr id="4" name="Content Placeholder 3">
            <a:extLst>
              <a:ext uri="{FF2B5EF4-FFF2-40B4-BE49-F238E27FC236}">
                <a16:creationId xmlns:a16="http://schemas.microsoft.com/office/drawing/2014/main" id="{C3830798-6D74-BA4F-A82B-E9B6A6FD8DC3}"/>
              </a:ext>
            </a:extLst>
          </p:cNvPr>
          <p:cNvSpPr>
            <a:spLocks noGrp="1"/>
          </p:cNvSpPr>
          <p:nvPr>
            <p:ph idx="10"/>
          </p:nvPr>
        </p:nvSpPr>
        <p:spPr>
          <a:xfrm>
            <a:off x="483591" y="1915486"/>
            <a:ext cx="3368844" cy="3861542"/>
          </a:xfrm>
        </p:spPr>
        <p:txBody>
          <a:bodyPr vert="horz" lIns="91440" tIns="45720" rIns="91440" bIns="45720" rtlCol="0" anchor="t">
            <a:noAutofit/>
          </a:bodyPr>
          <a:lstStyle/>
          <a:p>
            <a:pPr marL="0" indent="0">
              <a:buNone/>
            </a:pPr>
            <a:r>
              <a:rPr lang="en-US" sz="2400" dirty="0">
                <a:effectLst/>
                <a:latin typeface="Arial Nova Light"/>
                <a:ea typeface="Times New Roman" panose="02020603050405020304" pitchFamily="18" charset="0"/>
                <a:cs typeface="Segoe UI"/>
              </a:rPr>
              <a:t>The Open Door Law provides the public with the right of access to the meetings of many government agencies at the local and state level. The law entitles the public to receive notice and the ability to inspect and copy meeting memorandum.</a:t>
            </a:r>
            <a:r>
              <a:rPr lang="en-US" sz="2400" dirty="0">
                <a:latin typeface="Arial Nova Light"/>
                <a:ea typeface="Times New Roman" panose="02020603050405020304" pitchFamily="18" charset="0"/>
                <a:cs typeface="Segoe UI"/>
              </a:rPr>
              <a:t> </a:t>
            </a:r>
            <a:endParaRPr lang="en-US" sz="2400" dirty="0">
              <a:effectLst/>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36023976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5103A-9DB8-1547-4BDD-D95DA9E76A0D}"/>
              </a:ext>
            </a:extLst>
          </p:cNvPr>
          <p:cNvSpPr>
            <a:spLocks noGrp="1"/>
          </p:cNvSpPr>
          <p:nvPr>
            <p:ph type="ctrTitle"/>
          </p:nvPr>
        </p:nvSpPr>
        <p:spPr>
          <a:xfrm>
            <a:off x="838200" y="733772"/>
            <a:ext cx="9880534" cy="3786656"/>
          </a:xfrm>
        </p:spPr>
        <p:txBody>
          <a:bodyPr>
            <a:normAutofit/>
          </a:bodyPr>
          <a:lstStyle/>
          <a:p>
            <a:pPr>
              <a:lnSpc>
                <a:spcPct val="100000"/>
              </a:lnSpc>
            </a:pPr>
            <a:r>
              <a:rPr lang="en-US" sz="2600" b="0" dirty="0">
                <a:latin typeface="Lato"/>
                <a:ea typeface="Lato"/>
                <a:cs typeface="Lato"/>
              </a:rPr>
              <a:t>The minutes must be made public for inspection and copying to the public; however, the law does not give a specific time deadline for when these items are available to the public just that “The memoranda are to be available within a reasonable period of time after the meeting. The minutes, if any, are to be open for the public for inspection and copying” I.C. § 5-14-1.5-5</a:t>
            </a:r>
            <a:endParaRPr lang="en-US" dirty="0"/>
          </a:p>
        </p:txBody>
      </p:sp>
    </p:spTree>
    <p:extLst>
      <p:ext uri="{BB962C8B-B14F-4D97-AF65-F5344CB8AC3E}">
        <p14:creationId xmlns:p14="http://schemas.microsoft.com/office/powerpoint/2010/main" val="15437076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5E2B6C5-696C-28FD-701A-C09EEB0DA90A}"/>
              </a:ext>
            </a:extLst>
          </p:cNvPr>
          <p:cNvSpPr>
            <a:spLocks noGrp="1"/>
          </p:cNvSpPr>
          <p:nvPr>
            <p:ph type="body" idx="1"/>
          </p:nvPr>
        </p:nvSpPr>
        <p:spPr>
          <a:xfrm>
            <a:off x="839788" y="1681162"/>
            <a:ext cx="10514012" cy="1214438"/>
          </a:xfrm>
        </p:spPr>
        <p:txBody>
          <a:bodyPr>
            <a:normAutofit lnSpcReduction="10000"/>
          </a:bodyPr>
          <a:lstStyle/>
          <a:p>
            <a:pPr>
              <a:lnSpc>
                <a:spcPct val="100000"/>
              </a:lnSpc>
            </a:pPr>
            <a:r>
              <a:rPr lang="en-US" sz="2600" dirty="0">
                <a:latin typeface="Arial Nova Light"/>
              </a:rPr>
              <a:t>Council Minutes that </a:t>
            </a:r>
            <a:r>
              <a:rPr lang="en-US" sz="2600" u="sng" dirty="0">
                <a:latin typeface="Arial Nova Light"/>
              </a:rPr>
              <a:t>have the legal minimum </a:t>
            </a:r>
            <a:r>
              <a:rPr lang="en-US" sz="2600" dirty="0">
                <a:latin typeface="Arial Nova Light"/>
              </a:rPr>
              <a:t>as outlined by APRA that needed grammatical and minor edits and were never brought to Council for approval in 2022 and 2023:</a:t>
            </a:r>
            <a:endParaRPr lang="en-US" dirty="0"/>
          </a:p>
        </p:txBody>
      </p:sp>
      <p:sp>
        <p:nvSpPr>
          <p:cNvPr id="3" name="Content Placeholder 2">
            <a:extLst>
              <a:ext uri="{FF2B5EF4-FFF2-40B4-BE49-F238E27FC236}">
                <a16:creationId xmlns:a16="http://schemas.microsoft.com/office/drawing/2014/main" id="{E7C5CDBC-411D-59BC-E069-EEC38F11970E}"/>
              </a:ext>
            </a:extLst>
          </p:cNvPr>
          <p:cNvSpPr>
            <a:spLocks noGrp="1"/>
          </p:cNvSpPr>
          <p:nvPr>
            <p:ph sz="half" idx="2"/>
          </p:nvPr>
        </p:nvSpPr>
        <p:spPr>
          <a:xfrm>
            <a:off x="849948" y="3108960"/>
            <a:ext cx="11143932" cy="3080702"/>
          </a:xfrm>
        </p:spPr>
        <p:txBody>
          <a:bodyPr vert="horz" lIns="91440" tIns="45720" rIns="91440" bIns="45720" rtlCol="0" anchor="t">
            <a:normAutofit/>
          </a:bodyPr>
          <a:lstStyle/>
          <a:p>
            <a:pPr marL="0" indent="0">
              <a:buNone/>
            </a:pPr>
            <a:r>
              <a:rPr lang="en-US" sz="3200" b="1" dirty="0">
                <a:latin typeface="Arial Nova"/>
              </a:rPr>
              <a:t>2023</a:t>
            </a:r>
            <a:endParaRPr lang="en-US"/>
          </a:p>
          <a:p>
            <a:pPr marL="0" indent="0">
              <a:buNone/>
            </a:pPr>
            <a:r>
              <a:rPr lang="en-US" sz="2600" dirty="0">
                <a:latin typeface="Arial Nova Light"/>
              </a:rPr>
              <a:t>April 10</a:t>
            </a:r>
            <a:r>
              <a:rPr lang="en-US" sz="2600" baseline="30000" dirty="0">
                <a:latin typeface="Arial Nova Light"/>
              </a:rPr>
              <a:t>th</a:t>
            </a:r>
            <a:r>
              <a:rPr lang="en-US" sz="2600" dirty="0">
                <a:latin typeface="Arial Nova Light"/>
              </a:rPr>
              <a:t>  April 24</a:t>
            </a:r>
            <a:r>
              <a:rPr lang="en-US" sz="2600" baseline="30000" dirty="0">
                <a:latin typeface="Arial Nova Light"/>
              </a:rPr>
              <a:t>th</a:t>
            </a:r>
            <a:r>
              <a:rPr lang="en-US" sz="2600" dirty="0">
                <a:latin typeface="Arial Nova Light"/>
              </a:rPr>
              <a:t>  August 28</a:t>
            </a:r>
            <a:r>
              <a:rPr lang="en-US" sz="2600" baseline="30000" dirty="0">
                <a:latin typeface="Arial Nova Light"/>
              </a:rPr>
              <a:t>th</a:t>
            </a:r>
            <a:r>
              <a:rPr lang="en-US" sz="2600" dirty="0">
                <a:latin typeface="Arial Nova Light"/>
              </a:rPr>
              <a:t>	November 13</a:t>
            </a:r>
            <a:r>
              <a:rPr lang="en-US" sz="2600" baseline="30000" dirty="0">
                <a:latin typeface="Arial Nova Light"/>
              </a:rPr>
              <a:t>th</a:t>
            </a:r>
            <a:endParaRPr lang="en-US" sz="2600" dirty="0">
              <a:latin typeface="Arial Nova Light"/>
            </a:endParaRPr>
          </a:p>
          <a:p>
            <a:pPr marL="0" indent="0">
              <a:buNone/>
            </a:pPr>
            <a:r>
              <a:rPr lang="en-US" sz="3200" b="1" dirty="0">
                <a:latin typeface="Arial Nova"/>
              </a:rPr>
              <a:t>2022</a:t>
            </a:r>
            <a:endParaRPr lang="en-US" dirty="0"/>
          </a:p>
          <a:p>
            <a:pPr marL="0" indent="0">
              <a:buNone/>
            </a:pPr>
            <a:r>
              <a:rPr lang="en-US" sz="2600" dirty="0">
                <a:latin typeface="Arial Nova Light"/>
              </a:rPr>
              <a:t>June 13</a:t>
            </a:r>
            <a:r>
              <a:rPr lang="en-US" sz="2600" baseline="30000" dirty="0">
                <a:latin typeface="Arial Nova Light"/>
              </a:rPr>
              <a:t>th  </a:t>
            </a:r>
            <a:r>
              <a:rPr lang="en-US" sz="2600" dirty="0">
                <a:latin typeface="Arial Nova Light"/>
              </a:rPr>
              <a:t>June 27</a:t>
            </a:r>
            <a:r>
              <a:rPr lang="en-US" sz="2600" baseline="30000" dirty="0">
                <a:latin typeface="Arial Nova Light"/>
              </a:rPr>
              <a:t>th  </a:t>
            </a:r>
            <a:r>
              <a:rPr lang="en-US" sz="2600" dirty="0">
                <a:latin typeface="Arial Nova Light"/>
              </a:rPr>
              <a:t>October 10</a:t>
            </a:r>
            <a:r>
              <a:rPr lang="en-US" sz="2600" baseline="30000" dirty="0">
                <a:latin typeface="Arial Nova Light"/>
              </a:rPr>
              <a:t>th  </a:t>
            </a:r>
            <a:r>
              <a:rPr lang="en-US" sz="2600" dirty="0">
                <a:latin typeface="Arial Nova Light"/>
              </a:rPr>
              <a:t>October 24</a:t>
            </a:r>
            <a:r>
              <a:rPr lang="en-US" sz="2600" baseline="30000" dirty="0">
                <a:latin typeface="Arial Nova Light"/>
              </a:rPr>
              <a:t>th </a:t>
            </a:r>
            <a:r>
              <a:rPr lang="en-US" sz="2600" dirty="0">
                <a:latin typeface="Arial Nova Light"/>
              </a:rPr>
              <a:t>	</a:t>
            </a:r>
          </a:p>
          <a:p>
            <a:pPr marL="0" indent="0">
              <a:buNone/>
            </a:pPr>
            <a:r>
              <a:rPr lang="en-US" sz="2600" dirty="0">
                <a:latin typeface="Arial Nova Light"/>
              </a:rPr>
              <a:t>November 14</a:t>
            </a:r>
            <a:r>
              <a:rPr lang="en-US" sz="2600" baseline="30000" dirty="0">
                <a:latin typeface="Arial Nova Light"/>
              </a:rPr>
              <a:t>th  </a:t>
            </a:r>
            <a:r>
              <a:rPr lang="en-US" sz="2600" dirty="0">
                <a:latin typeface="Arial Nova Light"/>
              </a:rPr>
              <a:t>November 28</a:t>
            </a:r>
            <a:r>
              <a:rPr lang="en-US" sz="2600" baseline="30000" dirty="0">
                <a:latin typeface="Arial Nova Light"/>
              </a:rPr>
              <a:t>th </a:t>
            </a:r>
            <a:r>
              <a:rPr lang="en-US" sz="2600" dirty="0">
                <a:latin typeface="Arial Nova Light"/>
              </a:rPr>
              <a:t>December 12th </a:t>
            </a:r>
            <a:endParaRPr lang="en-US"/>
          </a:p>
        </p:txBody>
      </p:sp>
      <p:sp>
        <p:nvSpPr>
          <p:cNvPr id="4" name="Title 3">
            <a:extLst>
              <a:ext uri="{FF2B5EF4-FFF2-40B4-BE49-F238E27FC236}">
                <a16:creationId xmlns:a16="http://schemas.microsoft.com/office/drawing/2014/main" id="{A30FE40E-41D7-662A-84CF-3C95A09BA2BD}"/>
              </a:ext>
            </a:extLst>
          </p:cNvPr>
          <p:cNvSpPr>
            <a:spLocks noGrp="1"/>
          </p:cNvSpPr>
          <p:nvPr>
            <p:ph type="title"/>
          </p:nvPr>
        </p:nvSpPr>
        <p:spPr/>
        <p:txBody>
          <a:bodyPr/>
          <a:lstStyle/>
          <a:p>
            <a:r>
              <a:rPr lang="en-US" dirty="0">
                <a:solidFill>
                  <a:schemeClr val="accent6"/>
                </a:solidFill>
                <a:latin typeface="Arial Nova"/>
              </a:rPr>
              <a:t>BREAKDOWN OF 2022 &amp; 2023 MINUTES</a:t>
            </a:r>
          </a:p>
        </p:txBody>
      </p:sp>
    </p:spTree>
    <p:extLst>
      <p:ext uri="{BB962C8B-B14F-4D97-AF65-F5344CB8AC3E}">
        <p14:creationId xmlns:p14="http://schemas.microsoft.com/office/powerpoint/2010/main" val="41954206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3A0C2A9-7340-2E07-0B4E-E75629502763}"/>
              </a:ext>
            </a:extLst>
          </p:cNvPr>
          <p:cNvSpPr>
            <a:spLocks noGrp="1"/>
          </p:cNvSpPr>
          <p:nvPr>
            <p:ph type="body" idx="1"/>
          </p:nvPr>
        </p:nvSpPr>
        <p:spPr>
          <a:xfrm>
            <a:off x="839788" y="1681163"/>
            <a:ext cx="10514012" cy="1086802"/>
          </a:xfrm>
        </p:spPr>
        <p:txBody>
          <a:bodyPr vert="horz" lIns="91440" tIns="45720" rIns="91440" bIns="45720" rtlCol="0" anchor="t">
            <a:noAutofit/>
          </a:bodyPr>
          <a:lstStyle/>
          <a:p>
            <a:r>
              <a:rPr lang="en-US" sz="2600" dirty="0">
                <a:latin typeface="Arial Nova"/>
              </a:rPr>
              <a:t>Council Minutes that are drafted but </a:t>
            </a:r>
            <a:r>
              <a:rPr lang="en-US" sz="2600" u="sng" dirty="0">
                <a:latin typeface="Arial Nova"/>
              </a:rPr>
              <a:t>do not meet the legal minimum requirements outlined by APRA</a:t>
            </a:r>
            <a:r>
              <a:rPr lang="en-US" sz="2600" dirty="0">
                <a:latin typeface="Arial Nova"/>
              </a:rPr>
              <a:t> and need to be heavily modified:</a:t>
            </a:r>
          </a:p>
        </p:txBody>
      </p:sp>
      <p:sp>
        <p:nvSpPr>
          <p:cNvPr id="3" name="Content Placeholder 2">
            <a:extLst>
              <a:ext uri="{FF2B5EF4-FFF2-40B4-BE49-F238E27FC236}">
                <a16:creationId xmlns:a16="http://schemas.microsoft.com/office/drawing/2014/main" id="{C926C6EB-2675-5AEA-C94B-385C3AB53FF5}"/>
              </a:ext>
            </a:extLst>
          </p:cNvPr>
          <p:cNvSpPr>
            <a:spLocks noGrp="1"/>
          </p:cNvSpPr>
          <p:nvPr>
            <p:ph sz="half" idx="2"/>
          </p:nvPr>
        </p:nvSpPr>
        <p:spPr>
          <a:xfrm>
            <a:off x="839788" y="2767965"/>
            <a:ext cx="10514012" cy="3421697"/>
          </a:xfrm>
        </p:spPr>
        <p:txBody>
          <a:bodyPr vert="horz" lIns="91440" tIns="45720" rIns="91440" bIns="45720" rtlCol="0" anchor="t">
            <a:normAutofit fontScale="92500"/>
          </a:bodyPr>
          <a:lstStyle/>
          <a:p>
            <a:pPr marL="0" indent="0">
              <a:buNone/>
            </a:pPr>
            <a:r>
              <a:rPr lang="en-US" b="1" dirty="0">
                <a:latin typeface="Arial Nova"/>
              </a:rPr>
              <a:t>2023</a:t>
            </a:r>
            <a:endParaRPr lang="en-US"/>
          </a:p>
          <a:p>
            <a:pPr marL="0" indent="0">
              <a:buNone/>
            </a:pPr>
            <a:r>
              <a:rPr lang="en-US" dirty="0">
                <a:latin typeface="Arial Nova Light"/>
              </a:rPr>
              <a:t>January 9</a:t>
            </a:r>
            <a:r>
              <a:rPr lang="en-US" baseline="30000" dirty="0">
                <a:latin typeface="Arial Nova Light"/>
              </a:rPr>
              <a:t>th</a:t>
            </a:r>
            <a:r>
              <a:rPr lang="en-US" dirty="0">
                <a:latin typeface="Arial Nova Light"/>
              </a:rPr>
              <a:t>	 	February 6</a:t>
            </a:r>
            <a:r>
              <a:rPr lang="en-US" baseline="30000" dirty="0">
                <a:latin typeface="Arial Nova Light"/>
              </a:rPr>
              <a:t>th</a:t>
            </a:r>
            <a:r>
              <a:rPr lang="en-US" dirty="0">
                <a:latin typeface="Arial Nova Light"/>
              </a:rPr>
              <a:t>	 March 13</a:t>
            </a:r>
            <a:r>
              <a:rPr lang="en-US" baseline="30000" dirty="0">
                <a:latin typeface="Arial Nova Light"/>
              </a:rPr>
              <a:t>th</a:t>
            </a:r>
            <a:r>
              <a:rPr lang="en-US" dirty="0">
                <a:latin typeface="Arial Nova Light"/>
              </a:rPr>
              <a:t>	 	May 8</a:t>
            </a:r>
            <a:r>
              <a:rPr lang="en-US" baseline="30000" dirty="0">
                <a:latin typeface="Arial Nova Light"/>
              </a:rPr>
              <a:t>th</a:t>
            </a:r>
            <a:endParaRPr lang="en-US" dirty="0">
              <a:latin typeface="Arial Nova Light"/>
            </a:endParaRPr>
          </a:p>
          <a:p>
            <a:pPr marL="0" indent="0">
              <a:buNone/>
            </a:pPr>
            <a:r>
              <a:rPr lang="en-US" dirty="0">
                <a:latin typeface="Arial Nova Light"/>
              </a:rPr>
              <a:t>June 12</a:t>
            </a:r>
            <a:r>
              <a:rPr lang="en-US" baseline="30000" dirty="0">
                <a:latin typeface="Arial Nova Light"/>
              </a:rPr>
              <a:t>th</a:t>
            </a:r>
            <a:r>
              <a:rPr lang="en-US" dirty="0">
                <a:latin typeface="Arial Nova Light"/>
              </a:rPr>
              <a:t>		 June 26</a:t>
            </a:r>
            <a:r>
              <a:rPr lang="en-US" baseline="30000" dirty="0">
                <a:latin typeface="Arial Nova Light"/>
              </a:rPr>
              <a:t>th</a:t>
            </a:r>
            <a:r>
              <a:rPr lang="en-US" dirty="0">
                <a:latin typeface="Arial Nova Light"/>
              </a:rPr>
              <a:t>	 	July 24</a:t>
            </a:r>
            <a:r>
              <a:rPr lang="en-US" baseline="30000" dirty="0">
                <a:latin typeface="Arial Nova Light"/>
              </a:rPr>
              <a:t>th</a:t>
            </a:r>
            <a:r>
              <a:rPr lang="en-US" dirty="0">
                <a:latin typeface="Arial Nova Light"/>
              </a:rPr>
              <a:t>		 August 14</a:t>
            </a:r>
            <a:r>
              <a:rPr lang="en-US" baseline="30000" dirty="0">
                <a:latin typeface="Arial Nova Light"/>
              </a:rPr>
              <a:t>th</a:t>
            </a:r>
            <a:endParaRPr lang="en-US" dirty="0">
              <a:latin typeface="Arial Nova Light"/>
            </a:endParaRPr>
          </a:p>
          <a:p>
            <a:pPr marL="0" indent="0">
              <a:buNone/>
            </a:pPr>
            <a:r>
              <a:rPr lang="en-US" dirty="0">
                <a:latin typeface="Arial Nova Light"/>
              </a:rPr>
              <a:t>September 11</a:t>
            </a:r>
            <a:r>
              <a:rPr lang="en-US" baseline="30000" dirty="0">
                <a:latin typeface="Arial Nova Light"/>
              </a:rPr>
              <a:t>th</a:t>
            </a:r>
            <a:r>
              <a:rPr lang="en-US" dirty="0">
                <a:latin typeface="Arial Nova Light"/>
              </a:rPr>
              <a:t>	 December 11</a:t>
            </a:r>
            <a:r>
              <a:rPr lang="en-US" baseline="30000" dirty="0">
                <a:latin typeface="Arial Nova Light"/>
              </a:rPr>
              <a:t>th</a:t>
            </a:r>
            <a:r>
              <a:rPr lang="en-US" dirty="0">
                <a:latin typeface="Arial Nova Light"/>
              </a:rPr>
              <a:t> </a:t>
            </a:r>
            <a:br>
              <a:rPr lang="en-US" dirty="0">
                <a:latin typeface="Arial Nova Light"/>
              </a:rPr>
            </a:br>
            <a:endParaRPr lang="en-US" dirty="0">
              <a:latin typeface="Arial Nova Light"/>
            </a:endParaRPr>
          </a:p>
          <a:p>
            <a:pPr marL="0" indent="0">
              <a:buNone/>
            </a:pPr>
            <a:r>
              <a:rPr lang="en-US" b="1" dirty="0">
                <a:latin typeface="Arial Nova"/>
              </a:rPr>
              <a:t>2022</a:t>
            </a:r>
          </a:p>
          <a:p>
            <a:pPr marL="0" indent="0">
              <a:buNone/>
            </a:pPr>
            <a:r>
              <a:rPr lang="en-US" dirty="0">
                <a:latin typeface="Arial Nova Light"/>
              </a:rPr>
              <a:t>September 12</a:t>
            </a:r>
            <a:r>
              <a:rPr lang="en-US" baseline="30000" dirty="0">
                <a:latin typeface="Arial Nova Light"/>
              </a:rPr>
              <a:t>th</a:t>
            </a:r>
            <a:r>
              <a:rPr lang="en-US" dirty="0">
                <a:latin typeface="Arial Nova"/>
              </a:rPr>
              <a:t> </a:t>
            </a:r>
          </a:p>
        </p:txBody>
      </p:sp>
      <p:sp>
        <p:nvSpPr>
          <p:cNvPr id="4" name="Title 3">
            <a:extLst>
              <a:ext uri="{FF2B5EF4-FFF2-40B4-BE49-F238E27FC236}">
                <a16:creationId xmlns:a16="http://schemas.microsoft.com/office/drawing/2014/main" id="{C1280BE2-2C7B-8CB9-6BB4-C6A9FA24799A}"/>
              </a:ext>
            </a:extLst>
          </p:cNvPr>
          <p:cNvSpPr>
            <a:spLocks noGrp="1"/>
          </p:cNvSpPr>
          <p:nvPr>
            <p:ph type="title"/>
          </p:nvPr>
        </p:nvSpPr>
        <p:spPr/>
        <p:txBody>
          <a:bodyPr/>
          <a:lstStyle/>
          <a:p>
            <a:r>
              <a:rPr lang="en-US" dirty="0">
                <a:solidFill>
                  <a:schemeClr val="accent6"/>
                </a:solidFill>
                <a:latin typeface="Arial Nova"/>
              </a:rPr>
              <a:t>BREAKDOWN OF 2022 &amp; 2023 MINUTES </a:t>
            </a:r>
            <a:endParaRPr lang="en-US">
              <a:solidFill>
                <a:schemeClr val="accent6"/>
              </a:solidFill>
            </a:endParaRPr>
          </a:p>
        </p:txBody>
      </p:sp>
    </p:spTree>
    <p:extLst>
      <p:ext uri="{BB962C8B-B14F-4D97-AF65-F5344CB8AC3E}">
        <p14:creationId xmlns:p14="http://schemas.microsoft.com/office/powerpoint/2010/main" val="42330948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472A7A7-80EB-F562-AD33-9FD0E7A4B7E1}"/>
              </a:ext>
            </a:extLst>
          </p:cNvPr>
          <p:cNvSpPr>
            <a:spLocks noGrp="1"/>
          </p:cNvSpPr>
          <p:nvPr>
            <p:ph type="body" idx="1"/>
          </p:nvPr>
        </p:nvSpPr>
        <p:spPr/>
        <p:txBody>
          <a:bodyPr/>
          <a:lstStyle/>
          <a:p>
            <a:r>
              <a:rPr lang="en-US" dirty="0">
                <a:latin typeface="Arial Nova"/>
              </a:rPr>
              <a:t>Council Minutes that were never drafted:</a:t>
            </a:r>
            <a:r>
              <a:rPr lang="en-US" dirty="0"/>
              <a:t> </a:t>
            </a:r>
          </a:p>
        </p:txBody>
      </p:sp>
      <p:sp>
        <p:nvSpPr>
          <p:cNvPr id="3" name="Content Placeholder 2">
            <a:extLst>
              <a:ext uri="{FF2B5EF4-FFF2-40B4-BE49-F238E27FC236}">
                <a16:creationId xmlns:a16="http://schemas.microsoft.com/office/drawing/2014/main" id="{69936485-6B2D-E949-2FE5-761F3246F4F4}"/>
              </a:ext>
            </a:extLst>
          </p:cNvPr>
          <p:cNvSpPr>
            <a:spLocks noGrp="1"/>
          </p:cNvSpPr>
          <p:nvPr>
            <p:ph sz="half" idx="2"/>
          </p:nvPr>
        </p:nvSpPr>
        <p:spPr/>
        <p:txBody>
          <a:bodyPr vert="horz" lIns="91440" tIns="45720" rIns="91440" bIns="45720" rtlCol="0" anchor="t">
            <a:normAutofit/>
          </a:bodyPr>
          <a:lstStyle/>
          <a:p>
            <a:pPr marL="0" indent="0" algn="ctr">
              <a:buNone/>
            </a:pPr>
            <a:r>
              <a:rPr lang="en-US" sz="3200" b="1" dirty="0">
                <a:latin typeface="Arial Nova"/>
              </a:rPr>
              <a:t>2023</a:t>
            </a:r>
          </a:p>
          <a:p>
            <a:pPr marL="0" indent="0">
              <a:buNone/>
            </a:pPr>
            <a:r>
              <a:rPr lang="en-US" b="1" dirty="0">
                <a:latin typeface="Arial Nova"/>
              </a:rPr>
              <a:t>January 23</a:t>
            </a:r>
            <a:r>
              <a:rPr lang="en-US" b="1" baseline="30000" dirty="0">
                <a:latin typeface="Arial Nova"/>
              </a:rPr>
              <a:t>rd</a:t>
            </a:r>
            <a:r>
              <a:rPr lang="en-US" b="1" dirty="0">
                <a:latin typeface="Arial Nova"/>
              </a:rPr>
              <a:t>		February 13</a:t>
            </a:r>
            <a:r>
              <a:rPr lang="en-US" b="1" baseline="30000" dirty="0">
                <a:latin typeface="Arial Nova"/>
              </a:rPr>
              <a:t>th</a:t>
            </a:r>
            <a:r>
              <a:rPr lang="en-US" b="1" dirty="0">
                <a:latin typeface="Arial Nova"/>
              </a:rPr>
              <a:t>		February 27</a:t>
            </a:r>
            <a:r>
              <a:rPr lang="en-US" b="1" baseline="30000" dirty="0">
                <a:latin typeface="Arial Nova"/>
              </a:rPr>
              <a:t>th</a:t>
            </a:r>
            <a:endParaRPr lang="en-US" b="1" dirty="0">
              <a:latin typeface="Arial Nova"/>
            </a:endParaRPr>
          </a:p>
          <a:p>
            <a:pPr marL="0" indent="0">
              <a:buNone/>
            </a:pPr>
            <a:r>
              <a:rPr lang="en-US" b="1" dirty="0">
                <a:latin typeface="Arial Nova"/>
              </a:rPr>
              <a:t>March 27</a:t>
            </a:r>
            <a:r>
              <a:rPr lang="en-US" b="1" baseline="30000" dirty="0">
                <a:latin typeface="Arial Nova"/>
              </a:rPr>
              <a:t>th</a:t>
            </a:r>
            <a:r>
              <a:rPr lang="en-US" b="1" dirty="0">
                <a:latin typeface="Arial Nova"/>
              </a:rPr>
              <a:t>			July 10</a:t>
            </a:r>
            <a:r>
              <a:rPr lang="en-US" b="1" baseline="30000" dirty="0">
                <a:latin typeface="Arial Nova"/>
              </a:rPr>
              <a:t>th</a:t>
            </a:r>
            <a:r>
              <a:rPr lang="en-US" dirty="0"/>
              <a:t> </a:t>
            </a:r>
          </a:p>
        </p:txBody>
      </p:sp>
      <p:sp>
        <p:nvSpPr>
          <p:cNvPr id="4" name="Title 3">
            <a:extLst>
              <a:ext uri="{FF2B5EF4-FFF2-40B4-BE49-F238E27FC236}">
                <a16:creationId xmlns:a16="http://schemas.microsoft.com/office/drawing/2014/main" id="{CCD464CB-C2C5-0963-406A-C008CCE71189}"/>
              </a:ext>
            </a:extLst>
          </p:cNvPr>
          <p:cNvSpPr>
            <a:spLocks noGrp="1"/>
          </p:cNvSpPr>
          <p:nvPr>
            <p:ph type="title"/>
          </p:nvPr>
        </p:nvSpPr>
        <p:spPr/>
        <p:txBody>
          <a:bodyPr/>
          <a:lstStyle/>
          <a:p>
            <a:r>
              <a:rPr lang="en-US" dirty="0">
                <a:solidFill>
                  <a:schemeClr val="accent6"/>
                </a:solidFill>
                <a:latin typeface="Arial Nova"/>
              </a:rPr>
              <a:t>BREAKDOWN OF 2022 &amp; 2023 MINUTES </a:t>
            </a:r>
            <a:endParaRPr lang="en-US" dirty="0">
              <a:solidFill>
                <a:schemeClr val="accent6"/>
              </a:solidFill>
            </a:endParaRPr>
          </a:p>
        </p:txBody>
      </p:sp>
    </p:spTree>
    <p:extLst>
      <p:ext uri="{BB962C8B-B14F-4D97-AF65-F5344CB8AC3E}">
        <p14:creationId xmlns:p14="http://schemas.microsoft.com/office/powerpoint/2010/main" val="16315272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BCDFA09-8D9B-45F0-5C42-E46D4EFBE246}"/>
              </a:ext>
            </a:extLst>
          </p:cNvPr>
          <p:cNvSpPr>
            <a:spLocks noGrp="1"/>
          </p:cNvSpPr>
          <p:nvPr>
            <p:ph type="body" idx="1"/>
          </p:nvPr>
        </p:nvSpPr>
        <p:spPr>
          <a:xfrm>
            <a:off x="839788" y="1681162"/>
            <a:ext cx="10514012" cy="960437"/>
          </a:xfrm>
        </p:spPr>
        <p:txBody>
          <a:bodyPr>
            <a:normAutofit fontScale="85000" lnSpcReduction="10000"/>
          </a:bodyPr>
          <a:lstStyle/>
          <a:p>
            <a:pPr>
              <a:lnSpc>
                <a:spcPct val="110000"/>
              </a:lnSpc>
            </a:pPr>
            <a:r>
              <a:rPr lang="en-US" sz="2400" dirty="0">
                <a:latin typeface="Arial Nova"/>
              </a:rPr>
              <a:t>Committee Minutes from 2023 that need to be redone because they lack roll calls and other information critical to meet the minimum standard of IN Open Door Law:</a:t>
            </a:r>
            <a:endParaRPr lang="en-US"/>
          </a:p>
          <a:p>
            <a:endParaRPr lang="en-US" dirty="0"/>
          </a:p>
        </p:txBody>
      </p:sp>
      <p:sp>
        <p:nvSpPr>
          <p:cNvPr id="3" name="Content Placeholder 2">
            <a:extLst>
              <a:ext uri="{FF2B5EF4-FFF2-40B4-BE49-F238E27FC236}">
                <a16:creationId xmlns:a16="http://schemas.microsoft.com/office/drawing/2014/main" id="{20A8892B-D951-8561-2EF9-0B0F1DB43509}"/>
              </a:ext>
            </a:extLst>
          </p:cNvPr>
          <p:cNvSpPr>
            <a:spLocks noGrp="1"/>
          </p:cNvSpPr>
          <p:nvPr>
            <p:ph sz="half" idx="2"/>
          </p:nvPr>
        </p:nvSpPr>
        <p:spPr>
          <a:xfrm>
            <a:off x="839788" y="2641599"/>
            <a:ext cx="5520372" cy="3548064"/>
          </a:xfrm>
        </p:spPr>
        <p:txBody>
          <a:bodyPr vert="horz" lIns="91440" tIns="45720" rIns="91440" bIns="45720" rtlCol="0" anchor="t">
            <a:normAutofit/>
          </a:bodyPr>
          <a:lstStyle/>
          <a:p>
            <a:pPr marL="0" indent="0">
              <a:lnSpc>
                <a:spcPct val="100000"/>
              </a:lnSpc>
              <a:buNone/>
            </a:pPr>
            <a:r>
              <a:rPr lang="en-US" sz="1600" dirty="0">
                <a:latin typeface="Arial Nova Light"/>
              </a:rPr>
              <a:t>February 27</a:t>
            </a:r>
            <a:r>
              <a:rPr lang="en-US" sz="1600" baseline="30000" dirty="0">
                <a:latin typeface="Arial Nova Light"/>
              </a:rPr>
              <a:t>th</a:t>
            </a:r>
            <a:r>
              <a:rPr lang="en-US" sz="1600" dirty="0">
                <a:latin typeface="Arial Nova Light"/>
              </a:rPr>
              <a:t>- Residential Neighborhoods, Community Investments, and Zoning &amp; Annexation</a:t>
            </a:r>
            <a:endParaRPr lang="en-US"/>
          </a:p>
          <a:p>
            <a:pPr marL="0" indent="0">
              <a:lnSpc>
                <a:spcPct val="100000"/>
              </a:lnSpc>
              <a:buNone/>
            </a:pPr>
            <a:r>
              <a:rPr lang="en-US" sz="1600" dirty="0">
                <a:latin typeface="Arial Nova Light"/>
              </a:rPr>
              <a:t>March 13</a:t>
            </a:r>
            <a:r>
              <a:rPr lang="en-US" sz="1600" baseline="30000" dirty="0">
                <a:latin typeface="Arial Nova Light"/>
              </a:rPr>
              <a:t>th</a:t>
            </a:r>
            <a:r>
              <a:rPr lang="en-US" sz="1600" dirty="0">
                <a:latin typeface="Arial Nova Light"/>
              </a:rPr>
              <a:t>- Zoning &amp; Annexation and Health &amp; Public Safety</a:t>
            </a:r>
          </a:p>
          <a:p>
            <a:pPr marL="0" indent="0">
              <a:lnSpc>
                <a:spcPct val="100000"/>
              </a:lnSpc>
              <a:buNone/>
            </a:pPr>
            <a:r>
              <a:rPr lang="en-US" sz="1600" dirty="0">
                <a:latin typeface="Arial Nova Light"/>
              </a:rPr>
              <a:t>March 27</a:t>
            </a:r>
            <a:r>
              <a:rPr lang="en-US" sz="1600" baseline="30000" dirty="0">
                <a:latin typeface="Arial Nova Light"/>
              </a:rPr>
              <a:t>th</a:t>
            </a:r>
            <a:r>
              <a:rPr lang="en-US" sz="1600" dirty="0">
                <a:latin typeface="Arial Nova Light"/>
              </a:rPr>
              <a:t>- Health &amp; Public Safety and Zoning &amp; Annexation</a:t>
            </a:r>
          </a:p>
          <a:p>
            <a:pPr marL="0" indent="0">
              <a:lnSpc>
                <a:spcPct val="100000"/>
              </a:lnSpc>
              <a:buNone/>
            </a:pPr>
            <a:r>
              <a:rPr lang="en-US" sz="1600" dirty="0">
                <a:latin typeface="Arial Nova Light"/>
              </a:rPr>
              <a:t>April 10th- Health &amp; Public Safety, Community Investments, Zoning &amp; Annexation</a:t>
            </a:r>
          </a:p>
          <a:p>
            <a:pPr marL="0" indent="0">
              <a:lnSpc>
                <a:spcPct val="100000"/>
              </a:lnSpc>
              <a:buNone/>
            </a:pPr>
            <a:r>
              <a:rPr lang="en-US" sz="1600" dirty="0">
                <a:latin typeface="Arial Nova Light"/>
              </a:rPr>
              <a:t>April 24</a:t>
            </a:r>
            <a:r>
              <a:rPr lang="en-US" sz="1600" baseline="30000" dirty="0">
                <a:latin typeface="Arial Nova Light"/>
              </a:rPr>
              <a:t>th</a:t>
            </a:r>
            <a:r>
              <a:rPr lang="en-US" sz="1600" dirty="0">
                <a:latin typeface="Arial Nova Light"/>
              </a:rPr>
              <a:t>- Community Investments, Zoning &amp; Annexation</a:t>
            </a:r>
          </a:p>
          <a:p>
            <a:pPr marL="0" indent="0">
              <a:lnSpc>
                <a:spcPct val="100000"/>
              </a:lnSpc>
              <a:buNone/>
            </a:pPr>
            <a:r>
              <a:rPr lang="en-US" sz="1600" dirty="0">
                <a:latin typeface="Arial Nova Light"/>
              </a:rPr>
              <a:t>May 8</a:t>
            </a:r>
            <a:r>
              <a:rPr lang="en-US" sz="1600" baseline="30000" dirty="0">
                <a:latin typeface="Arial Nova Light"/>
              </a:rPr>
              <a:t>th</a:t>
            </a:r>
            <a:r>
              <a:rPr lang="en-US" sz="1600" dirty="0">
                <a:latin typeface="Arial Nova Light"/>
              </a:rPr>
              <a:t>- PARC</a:t>
            </a:r>
          </a:p>
          <a:p>
            <a:pPr marL="0" indent="0">
              <a:lnSpc>
                <a:spcPct val="100000"/>
              </a:lnSpc>
              <a:buNone/>
            </a:pPr>
            <a:r>
              <a:rPr lang="en-US" sz="1600" dirty="0">
                <a:latin typeface="Arial Nova Light"/>
              </a:rPr>
              <a:t>June 12</a:t>
            </a:r>
            <a:r>
              <a:rPr lang="en-US" sz="1600" baseline="30000" dirty="0">
                <a:latin typeface="Arial Nova Light"/>
              </a:rPr>
              <a:t>th</a:t>
            </a:r>
            <a:r>
              <a:rPr lang="en-US" sz="1600" dirty="0">
                <a:latin typeface="Arial Nova Light"/>
              </a:rPr>
              <a:t>- Community Investments, Zoning &amp; Annexation</a:t>
            </a:r>
          </a:p>
        </p:txBody>
      </p:sp>
      <p:sp>
        <p:nvSpPr>
          <p:cNvPr id="4" name="Title 3">
            <a:extLst>
              <a:ext uri="{FF2B5EF4-FFF2-40B4-BE49-F238E27FC236}">
                <a16:creationId xmlns:a16="http://schemas.microsoft.com/office/drawing/2014/main" id="{A1BFE3B9-F7E3-B4F3-4262-D8B7FB394B85}"/>
              </a:ext>
            </a:extLst>
          </p:cNvPr>
          <p:cNvSpPr>
            <a:spLocks noGrp="1"/>
          </p:cNvSpPr>
          <p:nvPr>
            <p:ph type="title"/>
          </p:nvPr>
        </p:nvSpPr>
        <p:spPr/>
        <p:txBody>
          <a:bodyPr/>
          <a:lstStyle/>
          <a:p>
            <a:r>
              <a:rPr lang="en-US" dirty="0">
                <a:solidFill>
                  <a:schemeClr val="accent6"/>
                </a:solidFill>
                <a:latin typeface="Arial Nova"/>
              </a:rPr>
              <a:t>BREAKDOWN OF 2022 &amp; 2023 MINUTES</a:t>
            </a:r>
          </a:p>
        </p:txBody>
      </p:sp>
      <p:sp>
        <p:nvSpPr>
          <p:cNvPr id="5" name="Content Placeholder 2">
            <a:extLst>
              <a:ext uri="{FF2B5EF4-FFF2-40B4-BE49-F238E27FC236}">
                <a16:creationId xmlns:a16="http://schemas.microsoft.com/office/drawing/2014/main" id="{C7EB04DC-926A-6898-D007-161AF1410D8C}"/>
              </a:ext>
            </a:extLst>
          </p:cNvPr>
          <p:cNvSpPr txBox="1">
            <a:spLocks/>
          </p:cNvSpPr>
          <p:nvPr/>
        </p:nvSpPr>
        <p:spPr>
          <a:xfrm>
            <a:off x="6360160" y="2641599"/>
            <a:ext cx="5520372" cy="3548064"/>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1600" dirty="0">
                <a:latin typeface="Arial Nova Light"/>
              </a:rPr>
              <a:t>June 26</a:t>
            </a:r>
            <a:r>
              <a:rPr lang="en-US" sz="1600" baseline="30000" dirty="0">
                <a:latin typeface="Arial Nova Light"/>
              </a:rPr>
              <a:t>th</a:t>
            </a:r>
            <a:r>
              <a:rPr lang="en-US" sz="1600" dirty="0">
                <a:latin typeface="Arial Nova Light"/>
              </a:rPr>
              <a:t>- Personnel &amp; Finance</a:t>
            </a:r>
            <a:endParaRPr lang="en-US">
              <a:latin typeface="Arial Nova Light"/>
            </a:endParaRPr>
          </a:p>
          <a:p>
            <a:pPr marL="0" indent="0">
              <a:lnSpc>
                <a:spcPct val="100000"/>
              </a:lnSpc>
              <a:buNone/>
            </a:pPr>
            <a:r>
              <a:rPr lang="en-US" sz="1600" dirty="0">
                <a:latin typeface="Arial Nova Light"/>
              </a:rPr>
              <a:t>July 24</a:t>
            </a:r>
            <a:r>
              <a:rPr lang="en-US" sz="1600" baseline="30000" dirty="0">
                <a:latin typeface="Arial Nova Light"/>
              </a:rPr>
              <a:t>th</a:t>
            </a:r>
            <a:r>
              <a:rPr lang="en-US" sz="1600" dirty="0">
                <a:latin typeface="Arial Nova Light"/>
              </a:rPr>
              <a:t>- Public Works and Property Vacation,</a:t>
            </a:r>
            <a:endParaRPr lang="en-US" sz="1600">
              <a:latin typeface="Arial Nova Light"/>
              <a:ea typeface="Lato"/>
              <a:cs typeface="Lato"/>
            </a:endParaRPr>
          </a:p>
          <a:p>
            <a:pPr marL="0" indent="0">
              <a:lnSpc>
                <a:spcPct val="100000"/>
              </a:lnSpc>
              <a:buNone/>
            </a:pPr>
            <a:r>
              <a:rPr lang="en-US" sz="1600" dirty="0">
                <a:latin typeface="Arial Nova Light"/>
              </a:rPr>
              <a:t>August 14</a:t>
            </a:r>
            <a:r>
              <a:rPr lang="en-US" sz="1600" baseline="30000" dirty="0">
                <a:latin typeface="Arial Nova Light"/>
              </a:rPr>
              <a:t>th</a:t>
            </a:r>
            <a:r>
              <a:rPr lang="en-US" sz="1600" dirty="0">
                <a:latin typeface="Arial Nova Light"/>
              </a:rPr>
              <a:t> Zoning &amp; Annexation </a:t>
            </a:r>
            <a:endParaRPr lang="en-US" sz="1600">
              <a:latin typeface="Arial Nova Light"/>
              <a:ea typeface="Lato"/>
              <a:cs typeface="Lato"/>
            </a:endParaRPr>
          </a:p>
          <a:p>
            <a:pPr marL="0" indent="0">
              <a:lnSpc>
                <a:spcPct val="100000"/>
              </a:lnSpc>
              <a:buFont typeface="Arial" panose="020B0604020202020204" pitchFamily="34" charset="0"/>
              <a:buNone/>
            </a:pPr>
            <a:r>
              <a:rPr lang="en-US" sz="1600" dirty="0">
                <a:latin typeface="Arial Nova Light"/>
              </a:rPr>
              <a:t>August 28</a:t>
            </a:r>
            <a:r>
              <a:rPr lang="en-US" sz="1600" baseline="30000" dirty="0">
                <a:latin typeface="Arial Nova Light"/>
              </a:rPr>
              <a:t>th</a:t>
            </a:r>
            <a:r>
              <a:rPr lang="en-US" sz="1600" dirty="0">
                <a:latin typeface="Arial Nova Light"/>
              </a:rPr>
              <a:t>- Community Investments, Zoning &amp; Annexations</a:t>
            </a:r>
            <a:endParaRPr lang="en-US" sz="1600">
              <a:latin typeface="Arial Nova Light"/>
              <a:ea typeface="Lato"/>
              <a:cs typeface="Lato"/>
            </a:endParaRPr>
          </a:p>
          <a:p>
            <a:pPr marL="0" indent="0">
              <a:lnSpc>
                <a:spcPct val="100000"/>
              </a:lnSpc>
              <a:buFont typeface="Arial" panose="020B0604020202020204" pitchFamily="34" charset="0"/>
              <a:buNone/>
            </a:pPr>
            <a:r>
              <a:rPr lang="en-US" sz="1600" dirty="0">
                <a:latin typeface="Arial Nova Light"/>
              </a:rPr>
              <a:t>September 25</a:t>
            </a:r>
            <a:r>
              <a:rPr lang="en-US" sz="1600" baseline="30000" dirty="0">
                <a:latin typeface="Arial Nova Light"/>
              </a:rPr>
              <a:t>th</a:t>
            </a:r>
            <a:r>
              <a:rPr lang="en-US" sz="1600" dirty="0">
                <a:latin typeface="Arial Nova Light"/>
              </a:rPr>
              <a:t>- Zoning &amp; Annexations</a:t>
            </a:r>
            <a:endParaRPr lang="en-US" sz="1600">
              <a:latin typeface="Arial Nova Light"/>
              <a:ea typeface="Lato"/>
              <a:cs typeface="Lato"/>
            </a:endParaRPr>
          </a:p>
          <a:p>
            <a:pPr marL="0" indent="0">
              <a:lnSpc>
                <a:spcPct val="100000"/>
              </a:lnSpc>
              <a:buFont typeface="Arial" panose="020B0604020202020204" pitchFamily="34" charset="0"/>
              <a:buNone/>
            </a:pPr>
            <a:r>
              <a:rPr lang="en-US" sz="1600" dirty="0">
                <a:latin typeface="Arial Nova Light"/>
              </a:rPr>
              <a:t>October 23</a:t>
            </a:r>
            <a:r>
              <a:rPr lang="en-US" sz="1600" baseline="30000" dirty="0">
                <a:latin typeface="Arial Nova Light"/>
              </a:rPr>
              <a:t>rd</a:t>
            </a:r>
            <a:r>
              <a:rPr lang="en-US" sz="1600" dirty="0">
                <a:latin typeface="Arial Nova Light"/>
              </a:rPr>
              <a:t>- Personnel &amp; Finance</a:t>
            </a:r>
            <a:endParaRPr lang="en-US" sz="1600">
              <a:latin typeface="Arial Nova Light"/>
              <a:ea typeface="Lato"/>
              <a:cs typeface="Lato"/>
            </a:endParaRPr>
          </a:p>
          <a:p>
            <a:pPr marL="0" indent="0">
              <a:lnSpc>
                <a:spcPct val="100000"/>
              </a:lnSpc>
              <a:buFont typeface="Arial" panose="020B0604020202020204" pitchFamily="34" charset="0"/>
              <a:buNone/>
            </a:pPr>
            <a:r>
              <a:rPr lang="en-US" sz="1600" dirty="0">
                <a:latin typeface="Arial Nova Light"/>
              </a:rPr>
              <a:t>October 23</a:t>
            </a:r>
            <a:r>
              <a:rPr lang="en-US" sz="1600" baseline="30000" dirty="0">
                <a:latin typeface="Arial Nova Light"/>
              </a:rPr>
              <a:t>rd</a:t>
            </a:r>
            <a:r>
              <a:rPr lang="en-US" sz="1600" dirty="0">
                <a:latin typeface="Arial Nova Light"/>
              </a:rPr>
              <a:t>- Zoning &amp; Annexation</a:t>
            </a:r>
            <a:endParaRPr lang="en-US" sz="1600">
              <a:latin typeface="Arial Nova Light"/>
              <a:ea typeface="Lato"/>
              <a:cs typeface="Lato"/>
            </a:endParaRPr>
          </a:p>
          <a:p>
            <a:pPr marL="0" indent="0">
              <a:lnSpc>
                <a:spcPct val="100000"/>
              </a:lnSpc>
              <a:buFont typeface="Arial" panose="020B0604020202020204" pitchFamily="34" charset="0"/>
              <a:buNone/>
            </a:pPr>
            <a:r>
              <a:rPr lang="en-US" sz="1600" dirty="0">
                <a:latin typeface="Arial Nova Light"/>
              </a:rPr>
              <a:t>November 13</a:t>
            </a:r>
            <a:r>
              <a:rPr lang="en-US" sz="1600" baseline="30000" dirty="0">
                <a:latin typeface="Arial Nova Light"/>
              </a:rPr>
              <a:t>th</a:t>
            </a:r>
            <a:r>
              <a:rPr lang="en-US" sz="1600" dirty="0">
                <a:latin typeface="Arial Nova Light"/>
              </a:rPr>
              <a:t>- Public Works &amp; Property Vacation</a:t>
            </a:r>
            <a:endParaRPr lang="en-US" sz="1600">
              <a:latin typeface="Arial Nova Light"/>
              <a:ea typeface="Lato"/>
              <a:cs typeface="Lato"/>
            </a:endParaRPr>
          </a:p>
          <a:p>
            <a:pPr marL="0" indent="0">
              <a:lnSpc>
                <a:spcPct val="100000"/>
              </a:lnSpc>
              <a:buFont typeface="Arial" panose="020B0604020202020204" pitchFamily="34" charset="0"/>
              <a:buNone/>
            </a:pPr>
            <a:r>
              <a:rPr lang="en-US" sz="1600" dirty="0">
                <a:latin typeface="Arial Nova Light"/>
              </a:rPr>
              <a:t>November 27</a:t>
            </a:r>
            <a:r>
              <a:rPr lang="en-US" sz="1600" baseline="30000" dirty="0">
                <a:latin typeface="Arial Nova Light"/>
              </a:rPr>
              <a:t>th</a:t>
            </a:r>
            <a:r>
              <a:rPr lang="en-US" sz="1600" dirty="0">
                <a:latin typeface="Arial Nova Light"/>
              </a:rPr>
              <a:t>- Personnel &amp; Finance, Zoning &amp; Annexation</a:t>
            </a:r>
            <a:endParaRPr lang="en-US" sz="1600" dirty="0">
              <a:latin typeface="Arial Nova Light"/>
              <a:ea typeface="Lato"/>
              <a:cs typeface="Lato"/>
            </a:endParaRPr>
          </a:p>
        </p:txBody>
      </p:sp>
    </p:spTree>
    <p:extLst>
      <p:ext uri="{BB962C8B-B14F-4D97-AF65-F5344CB8AC3E}">
        <p14:creationId xmlns:p14="http://schemas.microsoft.com/office/powerpoint/2010/main" val="7099506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CA2BFC-EE45-5057-DF24-21FEE152FB27}"/>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5AA15DC-AEA8-4735-3375-C552522161F7}"/>
              </a:ext>
            </a:extLst>
          </p:cNvPr>
          <p:cNvSpPr>
            <a:spLocks noGrp="1"/>
          </p:cNvSpPr>
          <p:nvPr>
            <p:ph type="body" idx="1"/>
          </p:nvPr>
        </p:nvSpPr>
        <p:spPr>
          <a:xfrm>
            <a:off x="839788" y="1681162"/>
            <a:ext cx="10514012" cy="960437"/>
          </a:xfrm>
        </p:spPr>
        <p:txBody>
          <a:bodyPr>
            <a:normAutofit/>
          </a:bodyPr>
          <a:lstStyle/>
          <a:p>
            <a:r>
              <a:rPr lang="en-US" sz="2400" dirty="0"/>
              <a:t>Committee Minutes from 2023 that were never completed:</a:t>
            </a:r>
            <a:endParaRPr lang="en-US" dirty="0"/>
          </a:p>
        </p:txBody>
      </p:sp>
      <p:sp>
        <p:nvSpPr>
          <p:cNvPr id="3" name="Content Placeholder 2">
            <a:extLst>
              <a:ext uri="{FF2B5EF4-FFF2-40B4-BE49-F238E27FC236}">
                <a16:creationId xmlns:a16="http://schemas.microsoft.com/office/drawing/2014/main" id="{7121D658-A6FE-BBB0-4B54-906681EE8447}"/>
              </a:ext>
            </a:extLst>
          </p:cNvPr>
          <p:cNvSpPr>
            <a:spLocks noGrp="1"/>
          </p:cNvSpPr>
          <p:nvPr>
            <p:ph sz="half" idx="2"/>
          </p:nvPr>
        </p:nvSpPr>
        <p:spPr>
          <a:xfrm>
            <a:off x="839788" y="2641599"/>
            <a:ext cx="5520372" cy="3548064"/>
          </a:xfrm>
        </p:spPr>
        <p:txBody>
          <a:bodyPr vert="horz" lIns="91440" tIns="45720" rIns="91440" bIns="45720" rtlCol="0" anchor="t">
            <a:normAutofit/>
          </a:bodyPr>
          <a:lstStyle/>
          <a:p>
            <a:pPr marL="0" indent="0">
              <a:buNone/>
            </a:pPr>
            <a:r>
              <a:rPr lang="en-US" sz="1600" dirty="0">
                <a:latin typeface="Arial Nova Light"/>
              </a:rPr>
              <a:t>February 6</a:t>
            </a:r>
            <a:r>
              <a:rPr lang="en-US" sz="1600" baseline="30000" dirty="0">
                <a:latin typeface="Arial Nova Light"/>
              </a:rPr>
              <a:t>th</a:t>
            </a:r>
            <a:r>
              <a:rPr lang="en-US" sz="1600" dirty="0">
                <a:latin typeface="Arial Nova Light"/>
              </a:rPr>
              <a:t>- Public Works &amp; Property Vacation, Zoning &amp; Annexation, Community Investments</a:t>
            </a:r>
          </a:p>
          <a:p>
            <a:pPr marL="0" indent="0">
              <a:buNone/>
            </a:pPr>
            <a:r>
              <a:rPr lang="en-US" sz="1600" dirty="0">
                <a:latin typeface="Arial Nova Light"/>
              </a:rPr>
              <a:t>February 9</a:t>
            </a:r>
            <a:r>
              <a:rPr lang="en-US" sz="1600" baseline="30000" dirty="0">
                <a:latin typeface="Arial Nova Light"/>
              </a:rPr>
              <a:t>th</a:t>
            </a:r>
            <a:r>
              <a:rPr lang="en-US" sz="1600" dirty="0">
                <a:latin typeface="Arial Nova Light"/>
              </a:rPr>
              <a:t>- Health &amp; Public Safety, PARC, Property Works &amp; Public Vacation, Residential Neighborhoods</a:t>
            </a:r>
          </a:p>
          <a:p>
            <a:pPr marL="0" indent="0">
              <a:buNone/>
            </a:pPr>
            <a:r>
              <a:rPr lang="en-US" sz="1600" dirty="0">
                <a:latin typeface="Arial Nova Light"/>
              </a:rPr>
              <a:t>May 8</a:t>
            </a:r>
            <a:r>
              <a:rPr lang="en-US" sz="1600" baseline="30000" dirty="0">
                <a:latin typeface="Arial Nova Light"/>
              </a:rPr>
              <a:t>th</a:t>
            </a:r>
            <a:r>
              <a:rPr lang="en-US" sz="1600" dirty="0">
                <a:latin typeface="Arial Nova Light"/>
              </a:rPr>
              <a:t>- Community Investments, Zoning &amp; Annexation</a:t>
            </a:r>
          </a:p>
          <a:p>
            <a:pPr marL="0" indent="0">
              <a:buNone/>
            </a:pPr>
            <a:r>
              <a:rPr lang="en-US" sz="1600" dirty="0">
                <a:latin typeface="Arial Nova Light"/>
              </a:rPr>
              <a:t>May 22</a:t>
            </a:r>
            <a:r>
              <a:rPr lang="en-US" sz="1600" baseline="30000" dirty="0">
                <a:latin typeface="Arial Nova Light"/>
              </a:rPr>
              <a:t>nd</a:t>
            </a:r>
            <a:r>
              <a:rPr lang="en-US" sz="1600" dirty="0">
                <a:latin typeface="Arial Nova Light"/>
              </a:rPr>
              <a:t>- Zoning &amp; Annexation, Community Investments</a:t>
            </a:r>
          </a:p>
          <a:p>
            <a:pPr marL="0" indent="0">
              <a:buNone/>
            </a:pPr>
            <a:r>
              <a:rPr lang="en-US" sz="1600" dirty="0">
                <a:latin typeface="Arial Nova Light"/>
              </a:rPr>
              <a:t>June 26</a:t>
            </a:r>
            <a:r>
              <a:rPr lang="en-US" sz="1600" baseline="30000" dirty="0">
                <a:latin typeface="Arial Nova Light"/>
              </a:rPr>
              <a:t>th</a:t>
            </a:r>
            <a:r>
              <a:rPr lang="en-US" sz="1600" dirty="0">
                <a:latin typeface="Arial Nova Light"/>
              </a:rPr>
              <a:t>- Health &amp; Public Safety, Community Investments</a:t>
            </a:r>
          </a:p>
          <a:p>
            <a:pPr marL="0" indent="0">
              <a:buNone/>
            </a:pPr>
            <a:r>
              <a:rPr lang="en-US" sz="1600" dirty="0">
                <a:latin typeface="Arial Nova Light"/>
              </a:rPr>
              <a:t>July 10</a:t>
            </a:r>
            <a:r>
              <a:rPr lang="en-US" sz="1600" baseline="30000" dirty="0">
                <a:latin typeface="Arial Nova Light"/>
              </a:rPr>
              <a:t>th</a:t>
            </a:r>
            <a:r>
              <a:rPr lang="en-US" sz="1600" dirty="0">
                <a:latin typeface="Arial Nova Light"/>
              </a:rPr>
              <a:t>- Zoning &amp; Annexation, Community Investments</a:t>
            </a:r>
          </a:p>
        </p:txBody>
      </p:sp>
      <p:sp>
        <p:nvSpPr>
          <p:cNvPr id="4" name="Title 3">
            <a:extLst>
              <a:ext uri="{FF2B5EF4-FFF2-40B4-BE49-F238E27FC236}">
                <a16:creationId xmlns:a16="http://schemas.microsoft.com/office/drawing/2014/main" id="{5DCF5B39-1244-7B84-0BE7-68434DCF9F94}"/>
              </a:ext>
            </a:extLst>
          </p:cNvPr>
          <p:cNvSpPr>
            <a:spLocks noGrp="1"/>
          </p:cNvSpPr>
          <p:nvPr>
            <p:ph type="title"/>
          </p:nvPr>
        </p:nvSpPr>
        <p:spPr/>
        <p:txBody>
          <a:bodyPr/>
          <a:lstStyle/>
          <a:p>
            <a:r>
              <a:rPr lang="en-US" dirty="0">
                <a:solidFill>
                  <a:schemeClr val="accent6"/>
                </a:solidFill>
                <a:latin typeface="Arial Nova"/>
              </a:rPr>
              <a:t>Breakdown of 2022 &amp; 2023 Minutes</a:t>
            </a:r>
          </a:p>
        </p:txBody>
      </p:sp>
      <p:sp>
        <p:nvSpPr>
          <p:cNvPr id="5" name="Content Placeholder 2">
            <a:extLst>
              <a:ext uri="{FF2B5EF4-FFF2-40B4-BE49-F238E27FC236}">
                <a16:creationId xmlns:a16="http://schemas.microsoft.com/office/drawing/2014/main" id="{6F585852-6C70-EE7E-1393-0D58F407C670}"/>
              </a:ext>
            </a:extLst>
          </p:cNvPr>
          <p:cNvSpPr txBox="1">
            <a:spLocks/>
          </p:cNvSpPr>
          <p:nvPr/>
        </p:nvSpPr>
        <p:spPr>
          <a:xfrm>
            <a:off x="6360160" y="2641599"/>
            <a:ext cx="5520372" cy="3548064"/>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dirty="0">
                <a:latin typeface="Arial Nova Light"/>
              </a:rPr>
              <a:t>July 24</a:t>
            </a:r>
            <a:r>
              <a:rPr lang="en-US" sz="1600" baseline="30000" dirty="0">
                <a:latin typeface="Arial Nova Light"/>
              </a:rPr>
              <a:t>th</a:t>
            </a:r>
            <a:r>
              <a:rPr lang="en-US" sz="1600" dirty="0">
                <a:latin typeface="Arial Nova Light"/>
              </a:rPr>
              <a:t>- Community Investments, Health &amp; Public Safety, Zoning &amp; Annexation</a:t>
            </a:r>
          </a:p>
          <a:p>
            <a:pPr marL="0" indent="0">
              <a:buNone/>
            </a:pPr>
            <a:r>
              <a:rPr lang="en-US" sz="1600" dirty="0">
                <a:latin typeface="Arial Nova Light"/>
              </a:rPr>
              <a:t>September 11</a:t>
            </a:r>
            <a:r>
              <a:rPr lang="en-US" sz="1600" baseline="30000" dirty="0">
                <a:latin typeface="Arial Nova Light"/>
              </a:rPr>
              <a:t>th</a:t>
            </a:r>
            <a:r>
              <a:rPr lang="en-US" sz="1600" dirty="0">
                <a:latin typeface="Arial Nova Light"/>
              </a:rPr>
              <a:t>- Community Investments, Zoning &amp; Annexations</a:t>
            </a:r>
          </a:p>
          <a:p>
            <a:pPr marL="0" indent="0">
              <a:buNone/>
            </a:pPr>
            <a:r>
              <a:rPr lang="en-US" sz="1600" dirty="0">
                <a:latin typeface="Arial Nova Light"/>
              </a:rPr>
              <a:t>October 9</a:t>
            </a:r>
            <a:r>
              <a:rPr lang="en-US" sz="1600" baseline="30000" dirty="0">
                <a:latin typeface="Arial Nova Light"/>
              </a:rPr>
              <a:t>th</a:t>
            </a:r>
            <a:r>
              <a:rPr lang="en-US" sz="1600" dirty="0">
                <a:latin typeface="Arial Nova Light"/>
              </a:rPr>
              <a:t>- Utilities, Community Investments, Personnel &amp; Finance</a:t>
            </a:r>
          </a:p>
          <a:p>
            <a:pPr marL="0" indent="0">
              <a:buNone/>
            </a:pPr>
            <a:r>
              <a:rPr lang="en-US" sz="1600" dirty="0">
                <a:latin typeface="Arial Nova Light"/>
              </a:rPr>
              <a:t>December 11</a:t>
            </a:r>
            <a:r>
              <a:rPr lang="en-US" sz="1600" baseline="30000" dirty="0">
                <a:latin typeface="Arial Nova Light"/>
              </a:rPr>
              <a:t>th</a:t>
            </a:r>
            <a:r>
              <a:rPr lang="en-US" sz="1600" dirty="0">
                <a:latin typeface="Arial Nova Light"/>
              </a:rPr>
              <a:t>- Personnel &amp; Finance</a:t>
            </a:r>
            <a:r>
              <a:rPr lang="en-US" sz="1600" dirty="0"/>
              <a:t> </a:t>
            </a:r>
          </a:p>
        </p:txBody>
      </p:sp>
    </p:spTree>
    <p:extLst>
      <p:ext uri="{BB962C8B-B14F-4D97-AF65-F5344CB8AC3E}">
        <p14:creationId xmlns:p14="http://schemas.microsoft.com/office/powerpoint/2010/main" val="28216433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B64F4BD-6531-A331-2522-46EBBE0EBED4}"/>
              </a:ext>
            </a:extLst>
          </p:cNvPr>
          <p:cNvSpPr>
            <a:spLocks noGrp="1"/>
          </p:cNvSpPr>
          <p:nvPr>
            <p:ph sz="half" idx="2"/>
          </p:nvPr>
        </p:nvSpPr>
        <p:spPr>
          <a:xfrm>
            <a:off x="839788" y="1706880"/>
            <a:ext cx="10514012" cy="4482783"/>
          </a:xfrm>
        </p:spPr>
        <p:txBody>
          <a:bodyPr vert="horz" lIns="91440" tIns="45720" rIns="91440" bIns="45720" rtlCol="0" anchor="t">
            <a:normAutofit fontScale="85000" lnSpcReduction="10000"/>
          </a:bodyPr>
          <a:lstStyle/>
          <a:p>
            <a:pPr marL="0" indent="0">
              <a:lnSpc>
                <a:spcPct val="110000"/>
              </a:lnSpc>
              <a:buNone/>
            </a:pPr>
            <a:r>
              <a:rPr lang="en-US" dirty="0">
                <a:latin typeface="Arial Nova Light"/>
              </a:rPr>
              <a:t>(c)  The Clerk, or a designated representative of the Clerk’s Office, in addition to the powers and duties enumerated in </a:t>
            </a:r>
            <a:r>
              <a:rPr lang="en-US" b="1" dirty="0">
                <a:latin typeface="Arial Nova Light"/>
              </a:rPr>
              <a:t>other sections </a:t>
            </a:r>
            <a:r>
              <a:rPr lang="en-US" dirty="0">
                <a:latin typeface="Arial Nova Light"/>
              </a:rPr>
              <a:t>of this Code, shall attend all regular and special meetings of the Council and shall keep an accurate journal of the proceedings of the Council and exercise and perform the powers and duties as provided and prescribed by law, this Code or ordinances. The City Clerk’s Office shall prepare minutes without consultation with anyone not a part of said office. </a:t>
            </a:r>
            <a:r>
              <a:rPr lang="en-US" b="1" dirty="0">
                <a:latin typeface="Arial Nova Light"/>
              </a:rPr>
              <a:t>However, when necessary, the City Clerk, with the approval of the Council President, may contract with an outside contractual service company to prepare an initial draft of meeting minutes. All meeting minutes must still be reviewed for accuracy by the City Clerk’s office and the Council Subcommittee on Minutes prior to any submission for approval by full Council.</a:t>
            </a:r>
            <a:endParaRPr lang="en-US" dirty="0">
              <a:latin typeface="Arial Nova Light"/>
            </a:endParaRPr>
          </a:p>
        </p:txBody>
      </p:sp>
      <p:sp>
        <p:nvSpPr>
          <p:cNvPr id="4" name="Title 3">
            <a:extLst>
              <a:ext uri="{FF2B5EF4-FFF2-40B4-BE49-F238E27FC236}">
                <a16:creationId xmlns:a16="http://schemas.microsoft.com/office/drawing/2014/main" id="{D5D0C8EB-0043-F094-3B4C-45A3EF5E3C76}"/>
              </a:ext>
            </a:extLst>
          </p:cNvPr>
          <p:cNvSpPr>
            <a:spLocks noGrp="1"/>
          </p:cNvSpPr>
          <p:nvPr>
            <p:ph type="title"/>
          </p:nvPr>
        </p:nvSpPr>
        <p:spPr/>
        <p:txBody>
          <a:bodyPr/>
          <a:lstStyle/>
          <a:p>
            <a:r>
              <a:rPr lang="en-US" sz="3200" dirty="0">
                <a:solidFill>
                  <a:schemeClr val="accent6"/>
                </a:solidFill>
                <a:latin typeface="Arial Nova"/>
              </a:rPr>
              <a:t>SECTION 2-7 (C) AS AMENDED BY THIS ORDINANCE </a:t>
            </a:r>
            <a:endParaRPr lang="en-US" dirty="0">
              <a:solidFill>
                <a:schemeClr val="accent6"/>
              </a:solidFill>
            </a:endParaRPr>
          </a:p>
        </p:txBody>
      </p:sp>
    </p:spTree>
    <p:extLst>
      <p:ext uri="{BB962C8B-B14F-4D97-AF65-F5344CB8AC3E}">
        <p14:creationId xmlns:p14="http://schemas.microsoft.com/office/powerpoint/2010/main" val="32172989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DCB963-FFA7-7706-31ED-7094153C95A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71BE097-5294-64C7-8508-1784E33BC838}"/>
              </a:ext>
            </a:extLst>
          </p:cNvPr>
          <p:cNvSpPr>
            <a:spLocks noGrp="1"/>
          </p:cNvSpPr>
          <p:nvPr>
            <p:ph sz="half" idx="2"/>
          </p:nvPr>
        </p:nvSpPr>
        <p:spPr>
          <a:xfrm>
            <a:off x="839788" y="1706880"/>
            <a:ext cx="10514012" cy="4482783"/>
          </a:xfrm>
        </p:spPr>
        <p:txBody>
          <a:bodyPr vert="horz" lIns="91440" tIns="45720" rIns="91440" bIns="45720" rtlCol="0" anchor="t">
            <a:normAutofit/>
          </a:bodyPr>
          <a:lstStyle/>
          <a:p>
            <a:pPr marL="0" indent="0" algn="ctr">
              <a:lnSpc>
                <a:spcPct val="110000"/>
              </a:lnSpc>
              <a:buNone/>
            </a:pPr>
            <a:endParaRPr lang="en-US" dirty="0">
              <a:latin typeface="Arial Nova Light"/>
            </a:endParaRPr>
          </a:p>
          <a:p>
            <a:pPr marL="0" indent="0" algn="ctr">
              <a:lnSpc>
                <a:spcPct val="110000"/>
              </a:lnSpc>
              <a:buNone/>
            </a:pPr>
            <a:endParaRPr lang="en-US" dirty="0">
              <a:latin typeface="Arial Nova Light"/>
            </a:endParaRPr>
          </a:p>
          <a:p>
            <a:pPr marL="0" indent="0" algn="ctr">
              <a:lnSpc>
                <a:spcPct val="110000"/>
              </a:lnSpc>
              <a:buNone/>
            </a:pPr>
            <a:endParaRPr lang="en-US" dirty="0">
              <a:latin typeface="Arial Nova Light"/>
            </a:endParaRPr>
          </a:p>
          <a:p>
            <a:pPr marL="0" indent="0" algn="ctr">
              <a:lnSpc>
                <a:spcPct val="110000"/>
              </a:lnSpc>
              <a:buNone/>
            </a:pPr>
            <a:r>
              <a:rPr lang="en-US" sz="3200" b="1" dirty="0">
                <a:latin typeface="+mj-lt"/>
              </a:rPr>
              <a:t>QUESTIONS/COMMENTS</a:t>
            </a:r>
          </a:p>
        </p:txBody>
      </p:sp>
      <p:sp>
        <p:nvSpPr>
          <p:cNvPr id="4" name="Title 3">
            <a:extLst>
              <a:ext uri="{FF2B5EF4-FFF2-40B4-BE49-F238E27FC236}">
                <a16:creationId xmlns:a16="http://schemas.microsoft.com/office/drawing/2014/main" id="{863EFA0F-B51E-A393-3F9B-75F4A7EADB4D}"/>
              </a:ext>
            </a:extLst>
          </p:cNvPr>
          <p:cNvSpPr>
            <a:spLocks noGrp="1"/>
          </p:cNvSpPr>
          <p:nvPr>
            <p:ph type="title"/>
          </p:nvPr>
        </p:nvSpPr>
        <p:spPr/>
        <p:txBody>
          <a:bodyPr/>
          <a:lstStyle/>
          <a:p>
            <a:endParaRPr lang="en-US" dirty="0">
              <a:solidFill>
                <a:schemeClr val="accent6"/>
              </a:solidFill>
            </a:endParaRPr>
          </a:p>
        </p:txBody>
      </p:sp>
    </p:spTree>
    <p:extLst>
      <p:ext uri="{BB962C8B-B14F-4D97-AF65-F5344CB8AC3E}">
        <p14:creationId xmlns:p14="http://schemas.microsoft.com/office/powerpoint/2010/main" val="3647905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Office Theme">
  <a:themeElements>
    <a:clrScheme name="COSB Colors">
      <a:dk1>
        <a:sysClr val="windowText" lastClr="000000"/>
      </a:dk1>
      <a:lt1>
        <a:sysClr val="window" lastClr="FFFFFF"/>
      </a:lt1>
      <a:dk2>
        <a:srgbClr val="F3F4F8"/>
      </a:dk2>
      <a:lt2>
        <a:srgbClr val="1F2030"/>
      </a:lt2>
      <a:accent1>
        <a:srgbClr val="1D2058"/>
      </a:accent1>
      <a:accent2>
        <a:srgbClr val="4F52C3"/>
      </a:accent2>
      <a:accent3>
        <a:srgbClr val="BF1E2E"/>
      </a:accent3>
      <a:accent4>
        <a:srgbClr val="E76874"/>
      </a:accent4>
      <a:accent5>
        <a:srgbClr val="FAD136"/>
      </a:accent5>
      <a:accent6>
        <a:srgbClr val="FCE386"/>
      </a:accent6>
      <a:hlink>
        <a:srgbClr val="BF1E2E"/>
      </a:hlink>
      <a:folHlink>
        <a:srgbClr val="FAD136"/>
      </a:folHlink>
    </a:clrScheme>
    <a:fontScheme name="COSB Fonts">
      <a:majorFont>
        <a:latin typeface="Merriweather"/>
        <a:ea typeface=""/>
        <a:cs typeface=""/>
      </a:majorFont>
      <a:minorFont>
        <a:latin typeface="Lato"/>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SB Presentation Template" id="{814097D4-9C63-48B6-A684-CEA406701FA0}" vid="{E09DE0CD-6CE4-4124-A4B7-3B0BA1A64EB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828c7c92-ec1a-4609-97c0-7d0e33979298">
      <UserInfo>
        <DisplayName>Derek Erquhart</DisplayName>
        <AccountId>78</AccountId>
        <AccountType/>
      </UserInfo>
    </SharedWithUsers>
    <lcf76f155ced4ddcb4097134ff3c332f xmlns="69733e33-f793-4cc2-9ed3-908c92df3739">
      <Terms xmlns="http://schemas.microsoft.com/office/infopath/2007/PartnerControls"/>
    </lcf76f155ced4ddcb4097134ff3c332f>
    <TaxCatchAll xmlns="828c7c92-ec1a-4609-97c0-7d0e33979298"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77001BB5318EA47BF0C6966FD3C67DC" ma:contentTypeVersion="13" ma:contentTypeDescription="Create a new document." ma:contentTypeScope="" ma:versionID="1c4a2095128ab4dfad11dbac79905b67">
  <xsd:schema xmlns:xsd="http://www.w3.org/2001/XMLSchema" xmlns:xs="http://www.w3.org/2001/XMLSchema" xmlns:p="http://schemas.microsoft.com/office/2006/metadata/properties" xmlns:ns2="828c7c92-ec1a-4609-97c0-7d0e33979298" xmlns:ns3="69733e33-f793-4cc2-9ed3-908c92df3739" targetNamespace="http://schemas.microsoft.com/office/2006/metadata/properties" ma:root="true" ma:fieldsID="d20bfdfb6d630872f15ea881a2886703" ns2:_="" ns3:_="">
    <xsd:import namespace="828c7c92-ec1a-4609-97c0-7d0e33979298"/>
    <xsd:import namespace="69733e33-f793-4cc2-9ed3-908c92df3739"/>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lcf76f155ced4ddcb4097134ff3c332f" minOccurs="0"/>
                <xsd:element ref="ns2:TaxCatchAll" minOccurs="0"/>
                <xsd:element ref="ns3:MediaServiceOCR" minOccurs="0"/>
                <xsd:element ref="ns3:MediaServiceGenerationTime" minOccurs="0"/>
                <xsd:element ref="ns3:MediaServiceEventHashCode" minOccurs="0"/>
                <xsd:element ref="ns3:MediaServiceDateTaken" minOccurs="0"/>
                <xsd:element ref="ns3:MediaLengthInSeconds"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28c7c92-ec1a-4609-97c0-7d0e33979298"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TaxCatchAll" ma:index="14" nillable="true" ma:displayName="Taxonomy Catch All Column" ma:hidden="true" ma:list="{90fac0a3-d23c-476c-ad29-3074800cfecd}" ma:internalName="TaxCatchAll" ma:showField="CatchAllData" ma:web="828c7c92-ec1a-4609-97c0-7d0e33979298">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69733e33-f793-4cc2-9ed3-908c92df3739"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32b96c69-89b7-4d04-a106-3537db998054"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CBE3D30-ED39-4973-8C00-3DF1C315437B}">
  <ds:schemaRefs>
    <ds:schemaRef ds:uri="http://schemas.microsoft.com/office/2006/documentManagement/types"/>
    <ds:schemaRef ds:uri="http://purl.org/dc/elements/1.1/"/>
    <ds:schemaRef ds:uri="http://schemas.openxmlformats.org/package/2006/metadata/core-properties"/>
    <ds:schemaRef ds:uri="http://purl.org/dc/terms/"/>
    <ds:schemaRef ds:uri="http://purl.org/dc/dcmitype/"/>
    <ds:schemaRef ds:uri="http://schemas.microsoft.com/office/infopath/2007/PartnerControls"/>
    <ds:schemaRef ds:uri="69733e33-f793-4cc2-9ed3-908c92df3739"/>
    <ds:schemaRef ds:uri="828c7c92-ec1a-4609-97c0-7d0e33979298"/>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66860B63-63FA-49FE-B540-FA6F2419CB3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28c7c92-ec1a-4609-97c0-7d0e33979298"/>
    <ds:schemaRef ds:uri="69733e33-f793-4cc2-9ed3-908c92df373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0D837B9-5259-4F22-89F0-C1906CA6C5E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15032</TotalTime>
  <Words>1129</Words>
  <Application>Microsoft Office PowerPoint</Application>
  <PresentationFormat>Widescreen</PresentationFormat>
  <Paragraphs>85</Paragraphs>
  <Slides>13</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13</vt:i4>
      </vt:variant>
    </vt:vector>
  </HeadingPairs>
  <TitlesOfParts>
    <vt:vector size="22" baseType="lpstr">
      <vt:lpstr>Arial</vt:lpstr>
      <vt:lpstr>Arial Nova</vt:lpstr>
      <vt:lpstr>Arial Nova Light</vt:lpstr>
      <vt:lpstr>Calibri</vt:lpstr>
      <vt:lpstr>Lato</vt:lpstr>
      <vt:lpstr>Merriweather</vt:lpstr>
      <vt:lpstr>Symbol</vt:lpstr>
      <vt:lpstr>Times New Roman</vt:lpstr>
      <vt:lpstr>Office Theme</vt:lpstr>
      <vt:lpstr>Bill No. 10-24: Ordinance of the Common Council of the City of South Bend, Indiana, amending Section 2-7(c) of Chapter 2, Article 1 of the South Bend Municipal Code, “Duties of the City Clerk as Clerk of the Council” to permit the City Clerk to hire outside contractual services for the initial preparation of drafts of meeting minutes.</vt:lpstr>
      <vt:lpstr>BILL NO. 10-24 BACKGROUND</vt:lpstr>
      <vt:lpstr>PowerPoint Presentation</vt:lpstr>
      <vt:lpstr>AUDIT PROCESS</vt:lpstr>
      <vt:lpstr>OPEN DOOR LAW </vt:lpstr>
      <vt:lpstr>The minutes must be made public for inspection and copying to the public; however, the law does not give a specific time deadline for when these items are available to the public just that “The memoranda are to be available within a reasonable period of time after the meeting. The minutes, if any, are to be open for the public for inspection and copying” I.C. § 5-14-1.5-5</vt:lpstr>
      <vt:lpstr>BREAKDOWN OF 2022 &amp; 2023 MINUTES</vt:lpstr>
      <vt:lpstr>BREAKDOWN OF 2022 &amp; 2023 MINUTES </vt:lpstr>
      <vt:lpstr>BREAKDOWN OF 2022 &amp; 2023 MINUTES </vt:lpstr>
      <vt:lpstr>BREAKDOWN OF 2022 &amp; 2023 MINUTES</vt:lpstr>
      <vt:lpstr>Breakdown of 2022 &amp; 2023 Minutes</vt:lpstr>
      <vt:lpstr>SECTION 2-7 (C) AS AMENDED BY THIS ORDINANCE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[Insert SBStat Priority Area]</dc:title>
  <dc:creator>David Finley</dc:creator>
  <cp:lastModifiedBy>Bianca Tirado</cp:lastModifiedBy>
  <cp:revision>446</cp:revision>
  <cp:lastPrinted>2023-09-28T21:16:02Z</cp:lastPrinted>
  <dcterms:created xsi:type="dcterms:W3CDTF">2020-02-25T15:44:27Z</dcterms:created>
  <dcterms:modified xsi:type="dcterms:W3CDTF">2024-03-25T18:13:11Z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0x010100977001BB5318EA47BF0C6966FD3C67DC</vt:lpwstr>
  </property>
  <property fmtid="{D5CDD505-2E9C-101B-9397-08002B2CF9AE}" pid="3" name="MediaServiceImageTags">
    <vt:lpwstr/>
  </property>
  <property fmtid="{D5CDD505-2E9C-101B-9397-08002B2CF9AE}" pid="4" name="Order">
    <vt:r8>1969100</vt:r8>
  </property>
  <property fmtid="{D5CDD505-2E9C-101B-9397-08002B2CF9AE}" pid="5" name="xd_Signature">
    <vt:bool>false</vt:bool>
  </property>
  <property fmtid="{D5CDD505-2E9C-101B-9397-08002B2CF9AE}" pid="6" name="xd_ProgID">
    <vt:lpwstr/>
  </property>
  <property fmtid="{D5CDD505-2E9C-101B-9397-08002B2CF9AE}" pid="7" name="TriggerFlowInfo">
    <vt:lpwstr/>
  </property>
  <property fmtid="{D5CDD505-2E9C-101B-9397-08002B2CF9AE}" pid="8" name="_SourceUrl">
    <vt:lpwstr/>
  </property>
  <property fmtid="{D5CDD505-2E9C-101B-9397-08002B2CF9AE}" pid="9" name="_SharedFileIndex">
    <vt:lpwstr/>
  </property>
  <property fmtid="{D5CDD505-2E9C-101B-9397-08002B2CF9AE}" pid="10" name="_ColorHex">
    <vt:lpwstr/>
  </property>
  <property fmtid="{D5CDD505-2E9C-101B-9397-08002B2CF9AE}" pid="11" name="_Emoji">
    <vt:lpwstr/>
  </property>
  <property fmtid="{D5CDD505-2E9C-101B-9397-08002B2CF9AE}" pid="12" name="ComplianceAssetId">
    <vt:lpwstr/>
  </property>
  <property fmtid="{D5CDD505-2E9C-101B-9397-08002B2CF9AE}" pid="13" name="TemplateUrl">
    <vt:lpwstr/>
  </property>
  <property fmtid="{D5CDD505-2E9C-101B-9397-08002B2CF9AE}" pid="14" name="_ExtendedDescription">
    <vt:lpwstr/>
  </property>
  <property fmtid="{D5CDD505-2E9C-101B-9397-08002B2CF9AE}" pid="15" name="_ColorTag">
    <vt:lpwstr/>
  </property>
</Properties>
</file>