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77" r:id="rId3"/>
    <p:sldId id="270" r:id="rId4"/>
    <p:sldId id="274" r:id="rId5"/>
    <p:sldId id="275" r:id="rId6"/>
    <p:sldId id="278" r:id="rId7"/>
    <p:sldId id="276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D38BA1-894F-A9AB-5B99-43634E15CD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50C929-5768-42B5-FFBD-DF201574A9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FEF2BD-3285-87D2-08D0-3E6880A48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27A26-A791-4B41-A72F-1E0692C279C8}" type="datetimeFigureOut">
              <a:rPr lang="en-US" smtClean="0"/>
              <a:t>3/8/2024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73D4B3-F5C1-1007-6A00-885F2028A2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F5F8CA-C479-3230-F7F7-D2A20EAD4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A6652-1F16-43A2-BAE2-613DB09F41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6342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67432A-1517-AB2C-46BE-49B8E8540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FF11A4-624E-6627-8049-0B4B988A5C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CDE4D9-9CBA-C1A4-68A7-A6C525E53D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27A26-A791-4B41-A72F-1E0692C279C8}" type="datetimeFigureOut">
              <a:rPr lang="en-US" smtClean="0"/>
              <a:t>3/8/2024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6FEDCC-C4CA-C608-D11F-5AF60F2A2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C88BF2-F9F2-59FD-6B4F-49ED4F8D9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A6652-1F16-43A2-BAE2-613DB09F41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326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C5C34A-95EA-A3C8-1865-FEFC3BA37B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E2CB27-B7F9-950B-8F58-EA608D0E6D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9DECD0-9829-03CE-18AB-2AE507E16A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27A26-A791-4B41-A72F-1E0692C279C8}" type="datetimeFigureOut">
              <a:rPr lang="en-US" smtClean="0"/>
              <a:t>3/8/2024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D8CA69-A7B2-3F48-5FFD-74CE4F869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8E13B8-DFDF-97A3-86AA-4AC8297A5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A6652-1F16-43A2-BAE2-613DB09F41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912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0FEEC-A2D3-9AEC-52B7-1EA61D25F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F15441-E15D-FC6D-294F-50CB89E354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D08FE8-77F0-01EE-9147-E8108602EE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139A51-AD02-F464-8BAF-107424B54C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27A26-A791-4B41-A72F-1E0692C279C8}" type="datetimeFigureOut">
              <a:rPr lang="en-US" smtClean="0"/>
              <a:t>3/8/2024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6A4785-0748-E41C-EC3C-D99FD7E21B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EC7AD5-3B2C-CCC5-87B5-05DF6C4A1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A6652-1F16-43A2-BAE2-613DB09F41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5541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74E07-B9F9-7724-2FDB-A50A8EFF3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0EC877-3FA9-3108-A805-001B2A9C5B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EDA77C-5453-ADCD-35A9-8FB8043960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3ABCF7F-6DAC-3E4B-DDF0-21C1A57E70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522B48-BD38-E6F2-DED9-3246FE27EB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C50FF92-D956-CF16-1553-086ED433EA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27A26-A791-4B41-A72F-1E0692C279C8}" type="datetimeFigureOut">
              <a:rPr lang="en-US" smtClean="0"/>
              <a:t>3/8/2024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C4F9D4B-5A34-203B-7E42-0A7FA1BB0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0FF4876-F99E-1CF2-90B0-F16B591FE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A6652-1F16-43A2-BAE2-613DB09F41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111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DE5A8-15E5-D874-4C5C-508D706DC9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7F31F01-80B5-C4E7-4980-700810B54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27A26-A791-4B41-A72F-1E0692C279C8}" type="datetimeFigureOut">
              <a:rPr lang="en-US" smtClean="0"/>
              <a:t>3/8/2024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7BE0F7-46A4-8A2D-C660-BE09382AC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A59255-CE00-54F0-A88C-C3DD0DE43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A6652-1F16-43A2-BAE2-613DB09F41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65089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6AC8560-650B-19E1-4E6E-E5B14FEE8B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27A26-A791-4B41-A72F-1E0692C279C8}" type="datetimeFigureOut">
              <a:rPr lang="en-US" smtClean="0"/>
              <a:t>3/8/2024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4C43C1B-B305-BDDC-E6CD-D52EE7C5EB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3BA56E-8B1C-F87E-7CB7-040E7EE76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A6652-1F16-43A2-BAE2-613DB09F41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3578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7635D3-5084-88B0-5C61-049F5C22DA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25CA4F-EEAB-54CA-5282-433A3D5D0F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11F948-E061-54BE-223B-FD00A7E891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0CBFBA-E644-CA1F-D38A-AFF21AD43F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27A26-A791-4B41-A72F-1E0692C279C8}" type="datetimeFigureOut">
              <a:rPr lang="en-US" smtClean="0"/>
              <a:t>3/8/2024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423964-9D46-8625-3692-1C7490168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3AB435-C3A7-737A-4A8E-625E724907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A6652-1F16-43A2-BAE2-613DB09F41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516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2C3D2F-6FA1-0E56-E983-F54FD113A9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DC408E-E1E8-40EF-A89F-030E5F9FDCB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3F3419-7398-D41C-B8E0-2CBA18EFAC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6E5144-C93B-1D2C-9286-E4E1CB309A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27A26-A791-4B41-A72F-1E0692C279C8}" type="datetimeFigureOut">
              <a:rPr lang="en-US" smtClean="0"/>
              <a:t>3/8/2024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F91C57-F9B0-C1D3-F8DD-082B03E236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D80982-A72D-E47F-D6A0-C38D40C76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A6652-1F16-43A2-BAE2-613DB09F41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004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65FC7-2DA2-F798-01A5-B3CB14296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8B6A71-421A-466C-7C61-D51ECB7DC9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8CB991-A39A-0CD8-59DC-4D1FE3D0E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27A26-A791-4B41-A72F-1E0692C279C8}" type="datetimeFigureOut">
              <a:rPr lang="en-US" smtClean="0"/>
              <a:t>3/8/2024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2C8092-11A9-F24E-6EF5-5B1C19D22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0CD5E1-3361-0FEB-2F82-5C5253A95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A6652-1F16-43A2-BAE2-613DB09F41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187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679A5C0-21F7-4098-8D3A-F9F9A47B84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E6058C-C634-F763-B681-BEBC98F779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FA4043-ABBD-FCCE-7369-BD5B247A8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27A26-A791-4B41-A72F-1E0692C279C8}" type="datetimeFigureOut">
              <a:rPr lang="en-US" smtClean="0"/>
              <a:t>3/8/2024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AFBD0E-3ECC-37AE-4527-81BD2E2ADB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5CCD36-250A-E0D8-947F-341FABD8A7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A6652-1F16-43A2-BAE2-613DB09F41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499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5EB3BC-C10D-EE2E-9D2B-87EF9E52B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1E903F-89F1-31CC-C4E2-57E8A620ED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0FD205-034A-2689-2306-2D1EFE9D76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D27A26-A791-4B41-A72F-1E0692C279C8}" type="datetimeFigureOut">
              <a:rPr lang="en-US" smtClean="0"/>
              <a:t>3/8/2024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C74345-6490-C71A-E221-D8F6B53483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CB8DBF-1C5A-F1BC-86C2-5B263DE82F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3A6652-1F16-43A2-BAE2-613DB09F41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87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53BFE02-AFB8-504E-28E9-6484E74AED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9646" b="4164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8474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C878134-1506-7C96-EC6D-D9755A1C26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0DCE5411-F162-E09F-EE57-80E8120EDC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F0F0503-BCF4-7C5A-3A3C-15E000E6DC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F2C9FBB-4607-F7D9-3859-DA001496A9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BBE9626-10AB-FDF8-7401-5285A70AA9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47937CD-B4CF-5F43-0422-80B78F9337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524032FC-A39E-E17E-A216-DA38D13219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D5FA2B-3720-D917-8529-7A77FCAB13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396" y="586855"/>
            <a:ext cx="4230100" cy="3387497"/>
          </a:xfrm>
        </p:spPr>
        <p:txBody>
          <a:bodyPr anchor="b">
            <a:normAutofit/>
          </a:bodyPr>
          <a:lstStyle/>
          <a:p>
            <a:pPr algn="r"/>
            <a:br>
              <a:rPr lang="en-US" sz="4000" dirty="0">
                <a:solidFill>
                  <a:srgbClr val="FFFFFF"/>
                </a:solidFill>
              </a:rPr>
            </a:br>
            <a:r>
              <a:rPr lang="en-US" sz="4000" dirty="0">
                <a:solidFill>
                  <a:srgbClr val="FFFFFF"/>
                </a:solidFill>
              </a:rPr>
              <a:t>Kelly’s Pub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DF5ECE-A0CB-6F00-9E5E-FDEDA2D5EE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3158" y="649480"/>
            <a:ext cx="4862447" cy="5546047"/>
          </a:xfrm>
        </p:spPr>
        <p:txBody>
          <a:bodyPr anchor="ctr">
            <a:normAutofit/>
          </a:bodyPr>
          <a:lstStyle/>
          <a:p>
            <a:r>
              <a:rPr lang="en-US" sz="2400" dirty="0"/>
              <a:t>December 2023, after a shooting at the pub, neighbors organized a meeting between the nearby neighborhood, Mr. Kelly, and City officials/police </a:t>
            </a:r>
          </a:p>
          <a:p>
            <a:r>
              <a:rPr lang="en-US" sz="2400" dirty="0"/>
              <a:t>Mr. Kelly indicated he would be willing to sell, and had been attempting to do so for some time</a:t>
            </a:r>
          </a:p>
          <a:p>
            <a:r>
              <a:rPr lang="en-US" sz="2400" dirty="0"/>
              <a:t>City staff began negotiations with Mr. Kelly</a:t>
            </a:r>
          </a:p>
        </p:txBody>
      </p:sp>
    </p:spTree>
    <p:extLst>
      <p:ext uri="{BB962C8B-B14F-4D97-AF65-F5344CB8AC3E}">
        <p14:creationId xmlns:p14="http://schemas.microsoft.com/office/powerpoint/2010/main" val="24922757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E011BC-28A2-171D-4DDF-4724F6A0B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396" y="586855"/>
            <a:ext cx="4230100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 dirty="0">
                <a:solidFill>
                  <a:srgbClr val="FFFFFF"/>
                </a:solidFill>
              </a:rPr>
              <a:t>Resolution to Purchase </a:t>
            </a:r>
            <a:br>
              <a:rPr lang="en-US" sz="4000" dirty="0">
                <a:solidFill>
                  <a:srgbClr val="FFFFFF"/>
                </a:solidFill>
              </a:rPr>
            </a:br>
            <a:r>
              <a:rPr lang="en-US" sz="4000" dirty="0">
                <a:solidFill>
                  <a:srgbClr val="FFFFFF"/>
                </a:solidFill>
              </a:rPr>
              <a:t>Kelly’s Pub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9C8518-AB1F-AD32-08EC-584A65F7EA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3158" y="649480"/>
            <a:ext cx="4862447" cy="5546047"/>
          </a:xfrm>
        </p:spPr>
        <p:txBody>
          <a:bodyPr anchor="ctr">
            <a:normAutofit/>
          </a:bodyPr>
          <a:lstStyle/>
          <a:p>
            <a:r>
              <a:rPr lang="en-US" sz="2400" dirty="0"/>
              <a:t>Authorizes the Board of Public Works to purchase all three lots </a:t>
            </a:r>
          </a:p>
          <a:p>
            <a:r>
              <a:rPr lang="en-US" sz="2400" dirty="0"/>
              <a:t>Negotiated purchase price of $275,000.00</a:t>
            </a:r>
          </a:p>
          <a:p>
            <a:pPr lvl="1"/>
            <a:r>
              <a:rPr lang="en-US" sz="2000" dirty="0"/>
              <a:t>Under the average of two independent appraisals per state law</a:t>
            </a:r>
          </a:p>
          <a:p>
            <a:r>
              <a:rPr lang="en-US" sz="2400" dirty="0"/>
              <a:t>If approved – pub operations would cease on March 26</a:t>
            </a:r>
            <a:r>
              <a:rPr lang="en-US" sz="2400" baseline="30000" dirty="0"/>
              <a:t>th</a:t>
            </a:r>
            <a:r>
              <a:rPr lang="en-US" sz="2400" dirty="0"/>
              <a:t> </a:t>
            </a:r>
          </a:p>
          <a:p>
            <a:r>
              <a:rPr lang="en-US" sz="2400" dirty="0"/>
              <a:t>City take possession early April </a:t>
            </a:r>
          </a:p>
          <a:p>
            <a:r>
              <a:rPr lang="en-US" sz="2400" dirty="0"/>
              <a:t>City would intend to demolish building and better secure parking lots in interim 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938566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3B4A6E-FDE0-32F0-335A-E89366437F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B36E6784-18EA-956C-C337-323F09E4C8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D3B2BAC-6B58-B884-E2D9-039820BB21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84541D5-6F93-7786-51B8-7FBD5052E8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EC5CF4F-673B-F422-22E7-1A684B8C7C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B1CA291-E606-FD60-CC4D-771437EA0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754EC091-8020-5792-94C0-51C97E1AAC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D3ABD49-3763-1067-0672-D7273256B4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396" y="586855"/>
            <a:ext cx="4230100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 dirty="0">
                <a:solidFill>
                  <a:srgbClr val="FFFFFF"/>
                </a:solidFill>
              </a:rPr>
              <a:t>Reasons for Purchase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D62013-9E78-F9EB-0E73-238BB5BE2D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3158" y="649480"/>
            <a:ext cx="4862447" cy="5546047"/>
          </a:xfrm>
        </p:spPr>
        <p:txBody>
          <a:bodyPr anchor="ctr">
            <a:normAutofit/>
          </a:bodyPr>
          <a:lstStyle/>
          <a:p>
            <a:r>
              <a:rPr lang="en-US" sz="2400" dirty="0"/>
              <a:t>The pub has been a long term neighborhood concern </a:t>
            </a:r>
          </a:p>
          <a:p>
            <a:pPr lvl="1"/>
            <a:r>
              <a:rPr lang="en-US" sz="2000" dirty="0"/>
              <a:t>In 2019, mass shooting killed one and injured 11 others</a:t>
            </a:r>
          </a:p>
          <a:p>
            <a:pPr lvl="1"/>
            <a:r>
              <a:rPr lang="en-US" sz="2000" dirty="0"/>
              <a:t>Since 2021, at least 80 police calls of service to the pub</a:t>
            </a:r>
          </a:p>
          <a:p>
            <a:pPr lvl="1"/>
            <a:r>
              <a:rPr lang="en-US" sz="2000" dirty="0"/>
              <a:t>Two shootings a month apart recently</a:t>
            </a:r>
          </a:p>
          <a:p>
            <a:r>
              <a:rPr lang="en-US" sz="2400" dirty="0"/>
              <a:t>Closing the pub would significantly improve the safety of the surrounding area and city overall</a:t>
            </a:r>
          </a:p>
          <a:p>
            <a:r>
              <a:rPr lang="en-US" sz="2400" dirty="0"/>
              <a:t>Many neighborhood bars across SB are additive, Kelly’s has not been</a:t>
            </a:r>
          </a:p>
          <a:p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345048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6ABA6F-42FB-BFC0-3CFF-BD96727F8C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D1A4F873-CD9F-3B42-01AF-CAF952C6FD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045BF77-4DBD-D651-A42B-5536A95E2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584F361-1A12-F1D2-D191-47F35F7E1D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8035043-B69D-FD2B-D7FC-59E054C0DF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DE806A4-E284-E44E-91A6-ABC2A2737E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36850356-BA7E-0536-F5CA-250B43BB83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B8CAE6-A8F0-CC11-DA47-133DC30406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396" y="586855"/>
            <a:ext cx="4230100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 dirty="0">
                <a:solidFill>
                  <a:srgbClr val="FFFFFF"/>
                </a:solidFill>
              </a:rPr>
              <a:t>Reasons for Purchase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C2BD77-7A0D-B3AC-83BF-3050CE936F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3158" y="649480"/>
            <a:ext cx="4862447" cy="5546047"/>
          </a:xfrm>
        </p:spPr>
        <p:txBody>
          <a:bodyPr anchor="ctr">
            <a:normAutofit/>
          </a:bodyPr>
          <a:lstStyle/>
          <a:p>
            <a:r>
              <a:rPr lang="en-US" sz="2400" dirty="0"/>
              <a:t>Property has been up for sale. City’s purchase allows for the City to control future of property.</a:t>
            </a:r>
          </a:p>
          <a:p>
            <a:r>
              <a:rPr lang="en-US" sz="2400" dirty="0"/>
              <a:t>Surrounding area has seen business growth – Oh Mamma’s, Cloud Walking, </a:t>
            </a:r>
            <a:r>
              <a:rPr lang="en-US" sz="2400" dirty="0" err="1"/>
              <a:t>Ironhand</a:t>
            </a:r>
            <a:r>
              <a:rPr lang="en-US" sz="2400" dirty="0"/>
              <a:t> Winery, the Armory, etc. – would be a prime site for redevelopment. </a:t>
            </a:r>
          </a:p>
          <a:p>
            <a:r>
              <a:rPr lang="en-US" sz="2400" dirty="0"/>
              <a:t>City is planning improvements to Mishawaka Ave and overall “Market District”, control of property would be beneficial during that process.</a:t>
            </a:r>
          </a:p>
          <a:p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684441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500009-23A7-8A6A-BA67-9CA0EA42D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98489FD-10B4-819D-5DF1-AD4313B01C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520" y="621119"/>
            <a:ext cx="12167480" cy="5615761"/>
          </a:xfrm>
        </p:spPr>
      </p:pic>
      <p:sp>
        <p:nvSpPr>
          <p:cNvPr id="6" name="Star: 5 Points 5">
            <a:extLst>
              <a:ext uri="{FF2B5EF4-FFF2-40B4-BE49-F238E27FC236}">
                <a16:creationId xmlns:a16="http://schemas.microsoft.com/office/drawing/2014/main" id="{B1A1573E-DD01-385B-C68B-7BE05FBC206E}"/>
              </a:ext>
            </a:extLst>
          </p:cNvPr>
          <p:cNvSpPr/>
          <p:nvPr/>
        </p:nvSpPr>
        <p:spPr>
          <a:xfrm>
            <a:off x="741872" y="767750"/>
            <a:ext cx="750498" cy="810883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tar: 5 Points 8">
            <a:extLst>
              <a:ext uri="{FF2B5EF4-FFF2-40B4-BE49-F238E27FC236}">
                <a16:creationId xmlns:a16="http://schemas.microsoft.com/office/drawing/2014/main" id="{7164A194-1644-ACFC-3085-4FAF08816D6C}"/>
              </a:ext>
            </a:extLst>
          </p:cNvPr>
          <p:cNvSpPr/>
          <p:nvPr/>
        </p:nvSpPr>
        <p:spPr>
          <a:xfrm>
            <a:off x="2027208" y="767750"/>
            <a:ext cx="845388" cy="922937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tar: 5 Points 9">
            <a:extLst>
              <a:ext uri="{FF2B5EF4-FFF2-40B4-BE49-F238E27FC236}">
                <a16:creationId xmlns:a16="http://schemas.microsoft.com/office/drawing/2014/main" id="{98238DF5-0C0A-7B8C-3F3D-867FDB27B87F}"/>
              </a:ext>
            </a:extLst>
          </p:cNvPr>
          <p:cNvSpPr/>
          <p:nvPr/>
        </p:nvSpPr>
        <p:spPr>
          <a:xfrm>
            <a:off x="8660920" y="4149306"/>
            <a:ext cx="819509" cy="940279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tar: 5 Points 10">
            <a:extLst>
              <a:ext uri="{FF2B5EF4-FFF2-40B4-BE49-F238E27FC236}">
                <a16:creationId xmlns:a16="http://schemas.microsoft.com/office/drawing/2014/main" id="{26DD5C97-FC01-BABD-C1A9-045D8F183009}"/>
              </a:ext>
            </a:extLst>
          </p:cNvPr>
          <p:cNvSpPr/>
          <p:nvPr/>
        </p:nvSpPr>
        <p:spPr>
          <a:xfrm>
            <a:off x="9752162" y="2903684"/>
            <a:ext cx="935966" cy="1047214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tar: 5 Points 11">
            <a:extLst>
              <a:ext uri="{FF2B5EF4-FFF2-40B4-BE49-F238E27FC236}">
                <a16:creationId xmlns:a16="http://schemas.microsoft.com/office/drawing/2014/main" id="{E34DAE48-1B16-F8FF-73E3-3BF74F95B9B6}"/>
              </a:ext>
            </a:extLst>
          </p:cNvPr>
          <p:cNvSpPr/>
          <p:nvPr/>
        </p:nvSpPr>
        <p:spPr>
          <a:xfrm>
            <a:off x="6927011" y="1095555"/>
            <a:ext cx="491706" cy="664234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Star: 5 Points 12">
            <a:extLst>
              <a:ext uri="{FF2B5EF4-FFF2-40B4-BE49-F238E27FC236}">
                <a16:creationId xmlns:a16="http://schemas.microsoft.com/office/drawing/2014/main" id="{B456AE13-01F9-FAF6-A49C-3E1AF9D0B2F2}"/>
              </a:ext>
            </a:extLst>
          </p:cNvPr>
          <p:cNvSpPr/>
          <p:nvPr/>
        </p:nvSpPr>
        <p:spPr>
          <a:xfrm>
            <a:off x="7625750" y="1397479"/>
            <a:ext cx="845389" cy="849701"/>
          </a:xfrm>
          <a:prstGeom prst="star5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tar: 5 Points 13">
            <a:extLst>
              <a:ext uri="{FF2B5EF4-FFF2-40B4-BE49-F238E27FC236}">
                <a16:creationId xmlns:a16="http://schemas.microsoft.com/office/drawing/2014/main" id="{947171FF-32ED-E130-9337-F4A88F8D72BF}"/>
              </a:ext>
            </a:extLst>
          </p:cNvPr>
          <p:cNvSpPr/>
          <p:nvPr/>
        </p:nvSpPr>
        <p:spPr>
          <a:xfrm>
            <a:off x="4157932" y="4589253"/>
            <a:ext cx="1061049" cy="1199072"/>
          </a:xfrm>
          <a:prstGeom prst="star5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Star: 5 Points 14">
            <a:extLst>
              <a:ext uri="{FF2B5EF4-FFF2-40B4-BE49-F238E27FC236}">
                <a16:creationId xmlns:a16="http://schemas.microsoft.com/office/drawing/2014/main" id="{A195C4D5-F189-C556-B2A9-C9223E5DA61A}"/>
              </a:ext>
            </a:extLst>
          </p:cNvPr>
          <p:cNvSpPr/>
          <p:nvPr/>
        </p:nvSpPr>
        <p:spPr>
          <a:xfrm>
            <a:off x="3657601" y="2247180"/>
            <a:ext cx="500332" cy="737560"/>
          </a:xfrm>
          <a:prstGeom prst="star5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Star: 5 Points 15">
            <a:extLst>
              <a:ext uri="{FF2B5EF4-FFF2-40B4-BE49-F238E27FC236}">
                <a16:creationId xmlns:a16="http://schemas.microsoft.com/office/drawing/2014/main" id="{0A2FF1C5-08C5-F2CB-DE8B-CBAA3CC60274}"/>
              </a:ext>
            </a:extLst>
          </p:cNvPr>
          <p:cNvSpPr/>
          <p:nvPr/>
        </p:nvSpPr>
        <p:spPr>
          <a:xfrm>
            <a:off x="9480430" y="2769079"/>
            <a:ext cx="500332" cy="474453"/>
          </a:xfrm>
          <a:prstGeom prst="star5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5372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941A928-B6C3-94AD-4EC7-D74B5701BC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C72FACD3-8F04-4E69-1DFD-1AED0564B1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F6FDAB9-852C-17B9-BA90-469A6A9BCD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CE83F89-2C48-F496-A12A-37FA8F04A6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930C1D2-7D79-DD52-FC87-B20B1F2AAE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C9E6F80-B66C-2442-E52B-C37E35F327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8A75E3B5-A8A7-FC0F-A6F4-17855128FC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D99DA5-175A-3FC7-2133-BAB3446CAF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396" y="586855"/>
            <a:ext cx="4230100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 dirty="0">
                <a:solidFill>
                  <a:srgbClr val="FFFFFF"/>
                </a:solidFill>
              </a:rPr>
              <a:t>Next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331AD9-55F6-7DD0-272F-719B391883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3158" y="649480"/>
            <a:ext cx="4862447" cy="5546047"/>
          </a:xfrm>
        </p:spPr>
        <p:txBody>
          <a:bodyPr anchor="ctr">
            <a:normAutofit/>
          </a:bodyPr>
          <a:lstStyle/>
          <a:p>
            <a:r>
              <a:rPr lang="en-US" sz="2400" dirty="0"/>
              <a:t>If approved by Council, BPW would vote on Tuesday March 12</a:t>
            </a:r>
            <a:r>
              <a:rPr lang="en-US" sz="2400" baseline="30000" dirty="0"/>
              <a:t>th</a:t>
            </a:r>
            <a:r>
              <a:rPr lang="en-US" sz="2400" dirty="0"/>
              <a:t> on Purchase Agreement </a:t>
            </a:r>
          </a:p>
          <a:p>
            <a:r>
              <a:rPr lang="en-US" sz="2400" dirty="0"/>
              <a:t>Bar operations cease on March 26</a:t>
            </a:r>
            <a:r>
              <a:rPr lang="en-US" sz="2400" baseline="30000" dirty="0"/>
              <a:t>th</a:t>
            </a:r>
            <a:r>
              <a:rPr lang="en-US" sz="2400" dirty="0"/>
              <a:t> </a:t>
            </a:r>
          </a:p>
          <a:p>
            <a:r>
              <a:rPr lang="en-US" sz="2400" dirty="0"/>
              <a:t>Closing in April </a:t>
            </a:r>
          </a:p>
          <a:p>
            <a:r>
              <a:rPr lang="en-US" sz="2400" dirty="0"/>
              <a:t>City would secure building and parking lots, begin process for redevelopment of the site</a:t>
            </a:r>
          </a:p>
          <a:p>
            <a:pPr lvl="1"/>
            <a:r>
              <a:rPr lang="en-US" sz="2000" dirty="0"/>
              <a:t>Already reached out to neighboring businesses to be good neighbors </a:t>
            </a:r>
          </a:p>
          <a:p>
            <a:r>
              <a:rPr lang="en-US" sz="2400" dirty="0"/>
              <a:t>Mishawaka Ave. and intersection improvements tentatively in 2025</a:t>
            </a:r>
          </a:p>
        </p:txBody>
      </p:sp>
    </p:spTree>
    <p:extLst>
      <p:ext uri="{BB962C8B-B14F-4D97-AF65-F5344CB8AC3E}">
        <p14:creationId xmlns:p14="http://schemas.microsoft.com/office/powerpoint/2010/main" val="24233779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12217</TotalTime>
  <Words>325</Words>
  <Application>Microsoft Office PowerPoint</Application>
  <PresentationFormat>Widescreen</PresentationFormat>
  <Paragraphs>29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 Kelly’s Pub </vt:lpstr>
      <vt:lpstr>Resolution to Purchase  Kelly’s Pub </vt:lpstr>
      <vt:lpstr>Reasons for Purchase</vt:lpstr>
      <vt:lpstr>Reasons for Purchase</vt:lpstr>
      <vt:lpstr>PowerPoint Presentation</vt:lpstr>
      <vt:lpstr>Next Steps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Redevelopment Commission</dc:title>
  <dc:creator>Joseph R. Molnar</dc:creator>
  <cp:lastModifiedBy>Joseph R. Molnar</cp:lastModifiedBy>
  <cp:revision>29</cp:revision>
  <dcterms:created xsi:type="dcterms:W3CDTF">2022-07-27T19:18:44Z</dcterms:created>
  <dcterms:modified xsi:type="dcterms:W3CDTF">2024-03-11T14:45:59Z</dcterms:modified>
</cp:coreProperties>
</file>