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61" r:id="rId2"/>
    <p:sldId id="263" r:id="rId3"/>
    <p:sldId id="331" r:id="rId4"/>
    <p:sldId id="372" r:id="rId5"/>
    <p:sldId id="374" r:id="rId6"/>
    <p:sldId id="384" r:id="rId7"/>
    <p:sldId id="365" r:id="rId8"/>
    <p:sldId id="375" r:id="rId9"/>
    <p:sldId id="376" r:id="rId10"/>
    <p:sldId id="377" r:id="rId11"/>
    <p:sldId id="386" r:id="rId12"/>
    <p:sldId id="385" r:id="rId13"/>
    <p:sldId id="368" r:id="rId14"/>
    <p:sldId id="378" r:id="rId15"/>
    <p:sldId id="380" r:id="rId16"/>
    <p:sldId id="379" r:id="rId17"/>
    <p:sldId id="371" r:id="rId18"/>
    <p:sldId id="383" r:id="rId19"/>
    <p:sldId id="382" r:id="rId20"/>
    <p:sldId id="381" r:id="rId21"/>
    <p:sldId id="387" r:id="rId22"/>
    <p:sldId id="330" r:id="rId23"/>
    <p:sldId id="337" r:id="rId24"/>
    <p:sldId id="344" r:id="rId25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72594B"/>
    <a:srgbClr val="EFE7DB"/>
    <a:srgbClr val="00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2009" autoAdjust="0"/>
  </p:normalViewPr>
  <p:slideViewPr>
    <p:cSldViewPr snapToGrid="0">
      <p:cViewPr varScale="1">
        <p:scale>
          <a:sx n="111" d="100"/>
          <a:sy n="111" d="100"/>
        </p:scale>
        <p:origin x="306" y="2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4463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0C736-0E9F-4BBB-BF47-38767EB5E039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0550"/>
            <a:ext cx="5583238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4463" y="8685213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101EC-66CF-43F1-97F8-78002EB2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66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51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62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31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75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9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45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94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62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0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86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93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207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9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09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89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5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00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6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32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14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 / 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86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 / 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73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 / 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101EC-66CF-43F1-97F8-78002EB2B1E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9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3EF59-3D90-4AE3-8AD2-B34A7A081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FB8D9-3490-458E-B7C5-A100CC458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8644C-3A0A-4639-870A-DFC7D268C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3046F-3642-435B-9DCD-D523F274A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7BF73-42F8-4BBF-84EB-A9E55F41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3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31DE-B033-4881-BEFD-028DFBBD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0F543-9706-43F5-BA8A-12B24D82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50E0F-09DF-4F85-93A0-3CF975660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53775-FA43-4202-B67A-82A228FF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DB3CC-AC90-4644-AF35-B82939A4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3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5BF1-1892-4C8D-B44F-8582AD14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7B7D4-ED04-44FE-AE1D-108AFDED8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4081-01F2-4236-9B2E-775F2375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B0888-325D-4027-B176-4C1F4949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9734F-40BA-4AF6-AAD3-8332F70D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3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AE85-CAFD-4193-8E07-6509D547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E37F6-3352-45FB-BD62-76ACFD25C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B55C8-D858-4060-B1A6-F290236EB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76EBE7-DE19-46EA-BE41-A7510138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61E69-C5EE-4753-9E8F-38F662A8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94395-206E-4736-B54C-FD07AC17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53AE-64B4-4875-855D-F33696FD7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0AF67-4727-45C1-9BE6-C4FB17AE6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8AA30-9DEB-47D3-9AAD-DC34DFDD7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07B1AB-1CAD-4FB2-9E9D-AAB349003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1A8D8-348D-4354-91A5-F1E864CC5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A0950C-78ED-4215-A347-B8034D94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352208-CFE2-4640-B18F-6790DA9C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FC80C-DC6E-4BB7-B94D-D3D3DEB77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3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07491-2D2C-4D7C-BEBE-A254C320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16FCC3-B643-471C-929B-643D05364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4AA4C-7D0A-415F-A045-77EF2F6B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39785-93DD-4CC5-8D85-72F4913AF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4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B2354E-033E-415D-89B2-B9D5C669D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4FD7D-EEF5-4238-9385-CDB34086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EB7E9-C28F-4B56-97D9-41411CF20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2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358B-7649-4DFE-9D95-876CCCC4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66AA4-8CD7-446E-BA52-28A9C7080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26D61-12FD-4507-A7DA-1831120D3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F8E37-12F4-4D7A-BFB8-3246D713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B0E8C-F33A-403F-B71C-6EA24B53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56416-F3D6-49DF-AE7B-59B1083A5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5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6DABF-4791-40A3-93D6-7B7A1FA0D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91233C-153C-46C1-A7E6-B9512B5BB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817BD-008C-41E0-929E-86D84EB93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3ADF0-A803-4527-BCEE-0070F971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C43F5-6954-4F06-9E97-EE94DB16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3A1D8-B163-4715-8D34-86344231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C884-065F-4062-8DD4-0BB1E72FF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F42FB-23C5-433B-BFCF-D5BD62F6A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ADDFB-1BAD-4900-81B6-E9825784C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9F4C1-1318-47CF-9FAE-D34564D77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97E8A-549A-404E-8F20-4A5CAC6C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3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35BC9F-E8D0-4836-8FA8-7C0256378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0EE9A6-D27F-455B-89AF-9C47FEAD4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22EA4-4894-4B5A-9634-5042CCDB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B746A-7315-4832-B983-7EF7BB1A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808DC-05E2-4DE8-968F-984DEC47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9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8908D2-CF06-4615-B410-A2B7AFB97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E4018-5959-4A0C-9D97-6FEEC661B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D8A12-2F9A-4340-9090-AE1208FCC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61446-C356-4FD9-ACE8-52624BB0FC44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2BFEE-A055-49AB-BA68-6BD714B604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F4B1E-9A2D-4007-ACE5-7304A2D90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348C8-E0E9-455E-A8B1-3E4AF0C7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2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8E3E6-5910-4E47-8F70-E90CCF160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59755"/>
            <a:ext cx="12192000" cy="133849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  <a:latin typeface="Raleway" pitchFamily="2" charset="0"/>
              </a:rPr>
              <a:t>Presentation to South Bend Common Council</a:t>
            </a:r>
            <a:br>
              <a:rPr lang="en-US" sz="8000" dirty="0">
                <a:solidFill>
                  <a:schemeClr val="tx2"/>
                </a:solidFill>
                <a:latin typeface="Raleway" pitchFamily="2" charset="0"/>
              </a:rPr>
            </a:br>
            <a:r>
              <a:rPr lang="en-US" sz="5400" dirty="0">
                <a:solidFill>
                  <a:schemeClr val="tx2"/>
                </a:solidFill>
                <a:latin typeface="Raleway" pitchFamily="2" charset="0"/>
              </a:rPr>
              <a:t>Improving the ROW Vacation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DDACC-38D1-49FD-9177-1BB0E090F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9478"/>
            <a:ext cx="1233293" cy="12332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71DE91-A4F5-68B7-F311-D106CB135D68}"/>
              </a:ext>
            </a:extLst>
          </p:cNvPr>
          <p:cNvSpPr txBox="1"/>
          <p:nvPr/>
        </p:nvSpPr>
        <p:spPr>
          <a:xfrm>
            <a:off x="1429966" y="5052664"/>
            <a:ext cx="165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11, 2024</a:t>
            </a:r>
          </a:p>
        </p:txBody>
      </p:sp>
    </p:spTree>
    <p:extLst>
      <p:ext uri="{BB962C8B-B14F-4D97-AF65-F5344CB8AC3E}">
        <p14:creationId xmlns:p14="http://schemas.microsoft.com/office/powerpoint/2010/main" val="2728582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3B890CB-4D1D-4035-BF68-588ED2F52712}"/>
              </a:ext>
            </a:extLst>
          </p:cNvPr>
          <p:cNvSpPr txBox="1">
            <a:spLocks/>
          </p:cNvSpPr>
          <p:nvPr/>
        </p:nvSpPr>
        <p:spPr>
          <a:xfrm>
            <a:off x="167780" y="167781"/>
            <a:ext cx="11174136" cy="1052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chemeClr val="tx2"/>
                </a:solidFill>
                <a:latin typeface="Raleway SemiBold" panose="020B0703030101060003" pitchFamily="34" charset="0"/>
              </a:rPr>
              <a:t>Topics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EEF8CC-C02D-4B1D-BE0D-C9677A860EEB}"/>
              </a:ext>
            </a:extLst>
          </p:cNvPr>
          <p:cNvSpPr/>
          <p:nvPr/>
        </p:nvSpPr>
        <p:spPr>
          <a:xfrm>
            <a:off x="465414" y="1144632"/>
            <a:ext cx="10351743" cy="14311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Concerns with current vacation process / ordinance</a:t>
            </a:r>
            <a:endParaRPr lang="en-US" sz="2400" b="1" dirty="0">
              <a:solidFill>
                <a:schemeClr val="tx2"/>
              </a:solidFill>
              <a:latin typeface="Raleway SemiBold" panose="020B07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/>
                </a:solidFill>
                <a:latin typeface="Raleway SemiBold" panose="020B07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Proposed improvements to the vacation process/ ordinance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/>
                </a:solidFill>
                <a:latin typeface="Raleway SemiBold" panose="020B07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Next Steps</a:t>
            </a:r>
            <a:endParaRPr lang="en-US" sz="2400" dirty="0">
              <a:solidFill>
                <a:schemeClr val="tx2"/>
              </a:solidFill>
              <a:latin typeface="Raleway SemiBold" panose="020B07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915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23" t="17379" r="22334" b="41634"/>
          <a:stretch/>
        </p:blipFill>
        <p:spPr>
          <a:xfrm>
            <a:off x="0" y="0"/>
            <a:ext cx="9606140" cy="52405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672983-29E4-62F9-57A7-7C789B8D4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2" t="-46" r="39439" b="93572"/>
          <a:stretch/>
        </p:blipFill>
        <p:spPr>
          <a:xfrm>
            <a:off x="10151547" y="417072"/>
            <a:ext cx="1891976" cy="836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7EBFD-E54B-C2E9-8AE2-72017F09B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98" t="4879" r="39439" b="77583"/>
          <a:stretch/>
        </p:blipFill>
        <p:spPr>
          <a:xfrm>
            <a:off x="4594341" y="0"/>
            <a:ext cx="2130457" cy="21984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27159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</p:txBody>
      </p:sp>
    </p:spTree>
    <p:extLst>
      <p:ext uri="{BB962C8B-B14F-4D97-AF65-F5344CB8AC3E}">
        <p14:creationId xmlns:p14="http://schemas.microsoft.com/office/powerpoint/2010/main" val="1289069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23" t="17379" r="22334" b="41634"/>
          <a:stretch/>
        </p:blipFill>
        <p:spPr>
          <a:xfrm>
            <a:off x="0" y="0"/>
            <a:ext cx="9606140" cy="52405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672983-29E4-62F9-57A7-7C789B8D4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2" t="-46" r="39439" b="93572"/>
          <a:stretch/>
        </p:blipFill>
        <p:spPr>
          <a:xfrm>
            <a:off x="10151547" y="417072"/>
            <a:ext cx="1891976" cy="836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7EBFD-E54B-C2E9-8AE2-72017F09B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98" t="4879" r="39439" b="77583"/>
          <a:stretch/>
        </p:blipFill>
        <p:spPr>
          <a:xfrm>
            <a:off x="4594341" y="0"/>
            <a:ext cx="2130457" cy="21984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27159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357E9E0D-1774-92F0-8D70-4EB3857D2DC6}"/>
              </a:ext>
            </a:extLst>
          </p:cNvPr>
          <p:cNvSpPr/>
          <p:nvPr/>
        </p:nvSpPr>
        <p:spPr>
          <a:xfrm>
            <a:off x="6962956" y="417072"/>
            <a:ext cx="1490325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AD256-B269-297D-4584-79591BAE3E66}"/>
              </a:ext>
            </a:extLst>
          </p:cNvPr>
          <p:cNvSpPr/>
          <p:nvPr/>
        </p:nvSpPr>
        <p:spPr>
          <a:xfrm>
            <a:off x="8538124" y="274445"/>
            <a:ext cx="3136315" cy="113869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46CB81-A94A-ABA3-4B38-86CC0DBF08C2}"/>
              </a:ext>
            </a:extLst>
          </p:cNvPr>
          <p:cNvSpPr txBox="1"/>
          <p:nvPr/>
        </p:nvSpPr>
        <p:spPr>
          <a:xfrm>
            <a:off x="8633580" y="373753"/>
            <a:ext cx="31052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Applicants lack guidance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Errant referrals suggesting vacation is solution</a:t>
            </a:r>
          </a:p>
        </p:txBody>
      </p:sp>
    </p:spTree>
    <p:extLst>
      <p:ext uri="{BB962C8B-B14F-4D97-AF65-F5344CB8AC3E}">
        <p14:creationId xmlns:p14="http://schemas.microsoft.com/office/powerpoint/2010/main" val="4017217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23" t="17379" r="22334" b="41634"/>
          <a:stretch/>
        </p:blipFill>
        <p:spPr>
          <a:xfrm>
            <a:off x="0" y="0"/>
            <a:ext cx="9606140" cy="52405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672983-29E4-62F9-57A7-7C789B8D4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2" t="-46" r="39439" b="93572"/>
          <a:stretch/>
        </p:blipFill>
        <p:spPr>
          <a:xfrm>
            <a:off x="10151547" y="417072"/>
            <a:ext cx="1891976" cy="836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7EBFD-E54B-C2E9-8AE2-72017F09B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98" t="4879" r="39439" b="77583"/>
          <a:stretch/>
        </p:blipFill>
        <p:spPr>
          <a:xfrm>
            <a:off x="4594341" y="0"/>
            <a:ext cx="2130457" cy="21984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27159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11FCFA-6F64-9D0B-A5ED-0A012993217A}"/>
              </a:ext>
            </a:extLst>
          </p:cNvPr>
          <p:cNvSpPr/>
          <p:nvPr/>
        </p:nvSpPr>
        <p:spPr>
          <a:xfrm>
            <a:off x="1830589" y="2198470"/>
            <a:ext cx="1942369" cy="109148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357E9E0D-1774-92F0-8D70-4EB3857D2DC6}"/>
              </a:ext>
            </a:extLst>
          </p:cNvPr>
          <p:cNvSpPr/>
          <p:nvPr/>
        </p:nvSpPr>
        <p:spPr>
          <a:xfrm>
            <a:off x="6962956" y="417072"/>
            <a:ext cx="1490325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AD256-B269-297D-4584-79591BAE3E66}"/>
              </a:ext>
            </a:extLst>
          </p:cNvPr>
          <p:cNvSpPr/>
          <p:nvPr/>
        </p:nvSpPr>
        <p:spPr>
          <a:xfrm>
            <a:off x="8538124" y="274445"/>
            <a:ext cx="3136315" cy="113869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46CB81-A94A-ABA3-4B38-86CC0DBF08C2}"/>
              </a:ext>
            </a:extLst>
          </p:cNvPr>
          <p:cNvSpPr txBox="1"/>
          <p:nvPr/>
        </p:nvSpPr>
        <p:spPr>
          <a:xfrm>
            <a:off x="8633580" y="373753"/>
            <a:ext cx="31052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Applicants lack guidance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Errant referrals suggesting vacation is solution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039688-1EC2-90EC-1D61-F145166FFC45}"/>
              </a:ext>
            </a:extLst>
          </p:cNvPr>
          <p:cNvSpPr txBox="1"/>
          <p:nvPr/>
        </p:nvSpPr>
        <p:spPr>
          <a:xfrm>
            <a:off x="1830589" y="2282547"/>
            <a:ext cx="18171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tx2"/>
                </a:solidFill>
              </a:rPr>
              <a:t>No proper recommendation criteria</a:t>
            </a: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91207715-D475-4CBB-C864-89B634555E0D}"/>
              </a:ext>
            </a:extLst>
          </p:cNvPr>
          <p:cNvSpPr/>
          <p:nvPr/>
        </p:nvSpPr>
        <p:spPr>
          <a:xfrm rot="10800000">
            <a:off x="3828095" y="2269975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5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4D202C6-8D04-6585-25DF-0408E212FC7C}"/>
              </a:ext>
            </a:extLst>
          </p:cNvPr>
          <p:cNvSpPr txBox="1"/>
          <p:nvPr/>
        </p:nvSpPr>
        <p:spPr>
          <a:xfrm>
            <a:off x="4148722" y="5849575"/>
            <a:ext cx="32964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Requests do not expire following BPW result and sometimes are amended from original request.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23" t="17379" r="22334" b="41634"/>
          <a:stretch/>
        </p:blipFill>
        <p:spPr>
          <a:xfrm>
            <a:off x="0" y="0"/>
            <a:ext cx="9606140" cy="52405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672983-29E4-62F9-57A7-7C789B8D4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2" t="-46" r="39439" b="93572"/>
          <a:stretch/>
        </p:blipFill>
        <p:spPr>
          <a:xfrm>
            <a:off x="10151547" y="417072"/>
            <a:ext cx="1891976" cy="836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67EBFD-E54B-C2E9-8AE2-72017F09B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98" t="4879" r="39439" b="77583"/>
          <a:stretch/>
        </p:blipFill>
        <p:spPr>
          <a:xfrm>
            <a:off x="4594341" y="0"/>
            <a:ext cx="2130457" cy="21984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27159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11FCFA-6F64-9D0B-A5ED-0A012993217A}"/>
              </a:ext>
            </a:extLst>
          </p:cNvPr>
          <p:cNvSpPr/>
          <p:nvPr/>
        </p:nvSpPr>
        <p:spPr>
          <a:xfrm>
            <a:off x="1830589" y="2198470"/>
            <a:ext cx="1942369" cy="109148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1BFAD2-527F-BCB1-20C5-067552ECE979}"/>
              </a:ext>
            </a:extLst>
          </p:cNvPr>
          <p:cNvSpPr/>
          <p:nvPr/>
        </p:nvSpPr>
        <p:spPr>
          <a:xfrm>
            <a:off x="4148723" y="5933089"/>
            <a:ext cx="3176206" cy="80697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357E9E0D-1774-92F0-8D70-4EB3857D2DC6}"/>
              </a:ext>
            </a:extLst>
          </p:cNvPr>
          <p:cNvSpPr/>
          <p:nvPr/>
        </p:nvSpPr>
        <p:spPr>
          <a:xfrm>
            <a:off x="6962956" y="417072"/>
            <a:ext cx="1490325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AD256-B269-297D-4584-79591BAE3E66}"/>
              </a:ext>
            </a:extLst>
          </p:cNvPr>
          <p:cNvSpPr/>
          <p:nvPr/>
        </p:nvSpPr>
        <p:spPr>
          <a:xfrm>
            <a:off x="8538124" y="274445"/>
            <a:ext cx="3136315" cy="113869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46CB81-A94A-ABA3-4B38-86CC0DBF08C2}"/>
              </a:ext>
            </a:extLst>
          </p:cNvPr>
          <p:cNvSpPr txBox="1"/>
          <p:nvPr/>
        </p:nvSpPr>
        <p:spPr>
          <a:xfrm>
            <a:off x="8633580" y="373753"/>
            <a:ext cx="31052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Applicants lack guidance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Errant referrals suggesting vacation is solution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039688-1EC2-90EC-1D61-F145166FFC45}"/>
              </a:ext>
            </a:extLst>
          </p:cNvPr>
          <p:cNvSpPr txBox="1"/>
          <p:nvPr/>
        </p:nvSpPr>
        <p:spPr>
          <a:xfrm>
            <a:off x="1830589" y="2282547"/>
            <a:ext cx="18171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tx2"/>
                </a:solidFill>
              </a:rPr>
              <a:t>No proper recommendation criteria</a:t>
            </a: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91207715-D475-4CBB-C864-89B634555E0D}"/>
              </a:ext>
            </a:extLst>
          </p:cNvPr>
          <p:cNvSpPr/>
          <p:nvPr/>
        </p:nvSpPr>
        <p:spPr>
          <a:xfrm rot="10800000">
            <a:off x="3828095" y="2269975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8FFC36-BA12-FE99-E92C-072D13AB2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268702" y="5097996"/>
            <a:ext cx="806978" cy="8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7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4580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D5811-1830-6C60-4890-B48F11A2D1C4}"/>
              </a:ext>
            </a:extLst>
          </p:cNvPr>
          <p:cNvSpPr txBox="1"/>
          <p:nvPr/>
        </p:nvSpPr>
        <p:spPr>
          <a:xfrm>
            <a:off x="5215500" y="413428"/>
            <a:ext cx="2724374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Applicants responsible for completing the ordinance, including legal description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B52782B7-A159-D586-1D69-2C822D28E6EF}"/>
              </a:ext>
            </a:extLst>
          </p:cNvPr>
          <p:cNvSpPr/>
          <p:nvPr/>
        </p:nvSpPr>
        <p:spPr>
          <a:xfrm rot="16200000">
            <a:off x="6163537" y="1385930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13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2813E-E84F-D91C-D6FE-414705A8F3BF}"/>
              </a:ext>
            </a:extLst>
          </p:cNvPr>
          <p:cNvSpPr txBox="1"/>
          <p:nvPr/>
        </p:nvSpPr>
        <p:spPr>
          <a:xfrm>
            <a:off x="448773" y="1882427"/>
            <a:ext cx="3687782" cy="163121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Notifications to property owners may fail to cover the full block beyond the 150 ft radius.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Only one signature required from affected property owners.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3C84F39-0712-7133-54C4-BBCC5849A061}"/>
              </a:ext>
            </a:extLst>
          </p:cNvPr>
          <p:cNvSpPr/>
          <p:nvPr/>
        </p:nvSpPr>
        <p:spPr>
          <a:xfrm rot="10800000">
            <a:off x="4215712" y="2235506"/>
            <a:ext cx="1212907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D5811-1830-6C60-4890-B48F11A2D1C4}"/>
              </a:ext>
            </a:extLst>
          </p:cNvPr>
          <p:cNvSpPr txBox="1"/>
          <p:nvPr/>
        </p:nvSpPr>
        <p:spPr>
          <a:xfrm>
            <a:off x="5215500" y="413428"/>
            <a:ext cx="2724374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Applicants responsible for completing the ordinance, including legal description.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B52782B7-A159-D586-1D69-2C822D28E6EF}"/>
              </a:ext>
            </a:extLst>
          </p:cNvPr>
          <p:cNvSpPr/>
          <p:nvPr/>
        </p:nvSpPr>
        <p:spPr>
          <a:xfrm rot="16200000">
            <a:off x="6163537" y="1385930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78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2813E-E84F-D91C-D6FE-414705A8F3BF}"/>
              </a:ext>
            </a:extLst>
          </p:cNvPr>
          <p:cNvSpPr txBox="1"/>
          <p:nvPr/>
        </p:nvSpPr>
        <p:spPr>
          <a:xfrm>
            <a:off x="448773" y="1882427"/>
            <a:ext cx="3687782" cy="163121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Notifications to property owners may fail to cover the full block beyond the 150 ft radius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Only one signature required from affected property owners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3C84F39-0712-7133-54C4-BBCC5849A061}"/>
              </a:ext>
            </a:extLst>
          </p:cNvPr>
          <p:cNvSpPr/>
          <p:nvPr/>
        </p:nvSpPr>
        <p:spPr>
          <a:xfrm rot="10800000">
            <a:off x="4215712" y="2235506"/>
            <a:ext cx="1212907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FF2BD-FF81-E092-4596-50C06D7EE5F3}"/>
              </a:ext>
            </a:extLst>
          </p:cNvPr>
          <p:cNvSpPr txBox="1"/>
          <p:nvPr/>
        </p:nvSpPr>
        <p:spPr>
          <a:xfrm>
            <a:off x="8957506" y="2132435"/>
            <a:ext cx="2644551" cy="120032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Lack of </a:t>
            </a:r>
            <a:r>
              <a:rPr lang="en-US" sz="1800" dirty="0">
                <a:solidFill>
                  <a:schemeClr val="tx2"/>
                </a:solidFill>
              </a:rPr>
              <a:t>notification to all relevant city departments and agencies in advance of petition filing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13FDC0-3ABD-B44D-1636-8DD0AC3F4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196" y="2235225"/>
            <a:ext cx="1233253" cy="890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5D5811-1830-6C60-4890-B48F11A2D1C4}"/>
              </a:ext>
            </a:extLst>
          </p:cNvPr>
          <p:cNvSpPr txBox="1"/>
          <p:nvPr/>
        </p:nvSpPr>
        <p:spPr>
          <a:xfrm>
            <a:off x="5215500" y="413428"/>
            <a:ext cx="2724374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Applicants responsible for completing the ordinance, including legal description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B52782B7-A159-D586-1D69-2C822D28E6EF}"/>
              </a:ext>
            </a:extLst>
          </p:cNvPr>
          <p:cNvSpPr/>
          <p:nvPr/>
        </p:nvSpPr>
        <p:spPr>
          <a:xfrm rot="16200000">
            <a:off x="6163537" y="1385930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2813E-E84F-D91C-D6FE-414705A8F3BF}"/>
              </a:ext>
            </a:extLst>
          </p:cNvPr>
          <p:cNvSpPr txBox="1"/>
          <p:nvPr/>
        </p:nvSpPr>
        <p:spPr>
          <a:xfrm>
            <a:off x="448773" y="1882427"/>
            <a:ext cx="3687782" cy="163121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Notifications to property owners may fail to cover the full block beyond the 150 ft radius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Only one signature required from affected property owners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3C84F39-0712-7133-54C4-BBCC5849A061}"/>
              </a:ext>
            </a:extLst>
          </p:cNvPr>
          <p:cNvSpPr/>
          <p:nvPr/>
        </p:nvSpPr>
        <p:spPr>
          <a:xfrm rot="10800000">
            <a:off x="4215712" y="2235506"/>
            <a:ext cx="1212907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F832C-C4A3-D2F5-B71C-B26F6739ECFB}"/>
              </a:ext>
            </a:extLst>
          </p:cNvPr>
          <p:cNvSpPr txBox="1"/>
          <p:nvPr/>
        </p:nvSpPr>
        <p:spPr>
          <a:xfrm>
            <a:off x="8957506" y="4179224"/>
            <a:ext cx="2644551" cy="92333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tx2"/>
                </a:solidFill>
              </a:rPr>
              <a:t>Lack of staff monitoring </a:t>
            </a:r>
            <a:r>
              <a:rPr lang="en-US" dirty="0">
                <a:solidFill>
                  <a:schemeClr val="tx2"/>
                </a:solidFill>
              </a:rPr>
              <a:t>during</a:t>
            </a:r>
            <a:r>
              <a:rPr lang="en-US" sz="1800" dirty="0">
                <a:solidFill>
                  <a:schemeClr val="tx2"/>
                </a:solidFill>
              </a:rPr>
              <a:t> the public meeting/hearing process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DC4471B3-5614-176F-E753-116C6BE8BF4B}"/>
              </a:ext>
            </a:extLst>
          </p:cNvPr>
          <p:cNvSpPr/>
          <p:nvPr/>
        </p:nvSpPr>
        <p:spPr>
          <a:xfrm>
            <a:off x="7630196" y="4179224"/>
            <a:ext cx="1233253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FF2BD-FF81-E092-4596-50C06D7EE5F3}"/>
              </a:ext>
            </a:extLst>
          </p:cNvPr>
          <p:cNvSpPr txBox="1"/>
          <p:nvPr/>
        </p:nvSpPr>
        <p:spPr>
          <a:xfrm>
            <a:off x="8957506" y="2132435"/>
            <a:ext cx="2644551" cy="120032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Lack of </a:t>
            </a:r>
            <a:r>
              <a:rPr lang="en-US" sz="1800" dirty="0">
                <a:solidFill>
                  <a:schemeClr val="tx2"/>
                </a:solidFill>
              </a:rPr>
              <a:t>notification to all relevant city departments and agencies in advance of petition filing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13FDC0-3ABD-B44D-1636-8DD0AC3F4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196" y="2235225"/>
            <a:ext cx="1233253" cy="890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5D5811-1830-6C60-4890-B48F11A2D1C4}"/>
              </a:ext>
            </a:extLst>
          </p:cNvPr>
          <p:cNvSpPr txBox="1"/>
          <p:nvPr/>
        </p:nvSpPr>
        <p:spPr>
          <a:xfrm>
            <a:off x="5215500" y="413428"/>
            <a:ext cx="2724374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Applicants responsible for completing the ordinance, including legal description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B52782B7-A159-D586-1D69-2C822D28E6EF}"/>
              </a:ext>
            </a:extLst>
          </p:cNvPr>
          <p:cNvSpPr/>
          <p:nvPr/>
        </p:nvSpPr>
        <p:spPr>
          <a:xfrm rot="16200000">
            <a:off x="6163537" y="1385930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22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C46815-CEB3-37AA-6E42-64CAA5B1D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73" t="60053" r="38696" b="6525"/>
          <a:stretch/>
        </p:blipFill>
        <p:spPr>
          <a:xfrm>
            <a:off x="2834710" y="2082297"/>
            <a:ext cx="4889542" cy="4568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680960" cy="387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FF0000"/>
                </a:solidFill>
                <a:latin typeface="Raleway SemiBold" panose="020B0703030101060003" pitchFamily="34" charset="0"/>
                <a:cs typeface="Calibri Light"/>
              </a:rPr>
              <a:t>Current Process</a:t>
            </a:r>
          </a:p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2813E-E84F-D91C-D6FE-414705A8F3BF}"/>
              </a:ext>
            </a:extLst>
          </p:cNvPr>
          <p:cNvSpPr txBox="1"/>
          <p:nvPr/>
        </p:nvSpPr>
        <p:spPr>
          <a:xfrm>
            <a:off x="448773" y="1882427"/>
            <a:ext cx="3687782" cy="163121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Notifications to property owners may fail to cover the full block beyond the 150 ft radius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Only one signature required from affected property owners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3C84F39-0712-7133-54C4-BBCC5849A061}"/>
              </a:ext>
            </a:extLst>
          </p:cNvPr>
          <p:cNvSpPr/>
          <p:nvPr/>
        </p:nvSpPr>
        <p:spPr>
          <a:xfrm rot="10800000">
            <a:off x="4215712" y="2235506"/>
            <a:ext cx="1212907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F832C-C4A3-D2F5-B71C-B26F6739ECFB}"/>
              </a:ext>
            </a:extLst>
          </p:cNvPr>
          <p:cNvSpPr txBox="1"/>
          <p:nvPr/>
        </p:nvSpPr>
        <p:spPr>
          <a:xfrm>
            <a:off x="8957506" y="4179224"/>
            <a:ext cx="2644551" cy="92333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tx2"/>
                </a:solidFill>
              </a:rPr>
              <a:t>Lack of staff monitoring </a:t>
            </a:r>
            <a:r>
              <a:rPr lang="en-US" dirty="0">
                <a:solidFill>
                  <a:schemeClr val="tx2"/>
                </a:solidFill>
              </a:rPr>
              <a:t>during</a:t>
            </a:r>
            <a:r>
              <a:rPr lang="en-US" sz="1800" dirty="0">
                <a:solidFill>
                  <a:schemeClr val="tx2"/>
                </a:solidFill>
              </a:rPr>
              <a:t> the public meeting/hearing process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DC4471B3-5614-176F-E753-116C6BE8BF4B}"/>
              </a:ext>
            </a:extLst>
          </p:cNvPr>
          <p:cNvSpPr/>
          <p:nvPr/>
        </p:nvSpPr>
        <p:spPr>
          <a:xfrm>
            <a:off x="7630196" y="4179224"/>
            <a:ext cx="1233253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FF2BD-FF81-E092-4596-50C06D7EE5F3}"/>
              </a:ext>
            </a:extLst>
          </p:cNvPr>
          <p:cNvSpPr txBox="1"/>
          <p:nvPr/>
        </p:nvSpPr>
        <p:spPr>
          <a:xfrm>
            <a:off x="8957506" y="2132435"/>
            <a:ext cx="2644551" cy="120032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Lack of </a:t>
            </a:r>
            <a:r>
              <a:rPr lang="en-US" sz="1800" dirty="0">
                <a:solidFill>
                  <a:schemeClr val="tx2"/>
                </a:solidFill>
              </a:rPr>
              <a:t>notification to all relevant city departments and agencies in advance of petition filing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13FDC0-3ABD-B44D-1636-8DD0AC3F4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196" y="2235225"/>
            <a:ext cx="1233253" cy="890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5D5811-1830-6C60-4890-B48F11A2D1C4}"/>
              </a:ext>
            </a:extLst>
          </p:cNvPr>
          <p:cNvSpPr txBox="1"/>
          <p:nvPr/>
        </p:nvSpPr>
        <p:spPr>
          <a:xfrm>
            <a:off x="5215500" y="413428"/>
            <a:ext cx="2724374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Applicants responsible for completing the ordinance, including legal description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B3A407-B276-0A26-A263-599E8360E6C0}"/>
              </a:ext>
            </a:extLst>
          </p:cNvPr>
          <p:cNvSpPr txBox="1"/>
          <p:nvPr/>
        </p:nvSpPr>
        <p:spPr>
          <a:xfrm>
            <a:off x="8957506" y="5524771"/>
            <a:ext cx="2644551" cy="92333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</a:rPr>
              <a:t>Lack of </a:t>
            </a:r>
            <a:r>
              <a:rPr lang="en-US" sz="1800" dirty="0">
                <a:solidFill>
                  <a:schemeClr val="tx2"/>
                </a:solidFill>
              </a:rPr>
              <a:t>notification to all relevant city departments following decision</a:t>
            </a: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3CDCCF4B-FC3A-3E3F-D6A2-D9B10A0B02FF}"/>
              </a:ext>
            </a:extLst>
          </p:cNvPr>
          <p:cNvSpPr/>
          <p:nvPr/>
        </p:nvSpPr>
        <p:spPr>
          <a:xfrm>
            <a:off x="7630195" y="5559714"/>
            <a:ext cx="1233253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B52782B7-A159-D586-1D69-2C822D28E6EF}"/>
              </a:ext>
            </a:extLst>
          </p:cNvPr>
          <p:cNvSpPr/>
          <p:nvPr/>
        </p:nvSpPr>
        <p:spPr>
          <a:xfrm rot="16200000">
            <a:off x="6163537" y="1385930"/>
            <a:ext cx="828300" cy="8534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84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FF927A-DD63-731A-672D-01C0C3227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7" t="1901" r="3307" b="52889"/>
          <a:stretch/>
        </p:blipFill>
        <p:spPr>
          <a:xfrm>
            <a:off x="193040" y="812801"/>
            <a:ext cx="7547349" cy="5063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1998960" cy="8839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  <a:endParaRPr lang="en-US" sz="4800" dirty="0">
              <a:solidFill>
                <a:srgbClr val="00B0F0"/>
              </a:solidFill>
              <a:latin typeface="Raleway SemiBold" panose="020B0703030101060003" pitchFamily="34" charset="0"/>
              <a:cs typeface="Calibri Light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3D2150-7CF2-0E64-8A73-2CEA098BD737}"/>
              </a:ext>
            </a:extLst>
          </p:cNvPr>
          <p:cNvCxnSpPr/>
          <p:nvPr/>
        </p:nvCxnSpPr>
        <p:spPr>
          <a:xfrm>
            <a:off x="680720" y="5608320"/>
            <a:ext cx="0" cy="267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346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FF927A-DD63-731A-672D-01C0C3227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7" t="1901" r="3307" b="52889"/>
          <a:stretch/>
        </p:blipFill>
        <p:spPr>
          <a:xfrm>
            <a:off x="193040" y="812801"/>
            <a:ext cx="7547349" cy="5063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1998960" cy="8839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  <a:endParaRPr lang="en-US" sz="4800" dirty="0">
              <a:solidFill>
                <a:srgbClr val="00B0F0"/>
              </a:solidFill>
              <a:latin typeface="Raleway SemiBold" panose="020B0703030101060003" pitchFamily="34" charset="0"/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074BDA-ED56-9E72-0327-A10D58D87701}"/>
              </a:ext>
            </a:extLst>
          </p:cNvPr>
          <p:cNvSpPr txBox="1"/>
          <p:nvPr/>
        </p:nvSpPr>
        <p:spPr>
          <a:xfrm>
            <a:off x="8240698" y="820893"/>
            <a:ext cx="3770893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Alleys 101</a:t>
            </a:r>
          </a:p>
          <a:p>
            <a:pPr algn="ctr"/>
            <a:r>
              <a:rPr lang="en-US" dirty="0">
                <a:latin typeface="Raleway" pitchFamily="2" charset="0"/>
              </a:rPr>
              <a:t>New intake/engagement improves consultation with applicants/petitioners and the quality of requests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473CB38F-8DD8-9FD4-8032-A1619878E263}"/>
              </a:ext>
            </a:extLst>
          </p:cNvPr>
          <p:cNvSpPr/>
          <p:nvPr/>
        </p:nvSpPr>
        <p:spPr>
          <a:xfrm>
            <a:off x="6623519" y="1132834"/>
            <a:ext cx="1490325" cy="853445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51AA2-1DE4-A689-B66C-68B664CAC544}"/>
              </a:ext>
            </a:extLst>
          </p:cNvPr>
          <p:cNvSpPr/>
          <p:nvPr/>
        </p:nvSpPr>
        <p:spPr>
          <a:xfrm>
            <a:off x="1600339" y="812801"/>
            <a:ext cx="3916541" cy="2346959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9FF"/>
                </a:solidFill>
              </a:ln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3D2150-7CF2-0E64-8A73-2CEA098BD737}"/>
              </a:ext>
            </a:extLst>
          </p:cNvPr>
          <p:cNvCxnSpPr/>
          <p:nvPr/>
        </p:nvCxnSpPr>
        <p:spPr>
          <a:xfrm>
            <a:off x="680720" y="5608320"/>
            <a:ext cx="0" cy="267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854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FF927A-DD63-731A-672D-01C0C3227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7" t="1901" r="3307" b="52889"/>
          <a:stretch/>
        </p:blipFill>
        <p:spPr>
          <a:xfrm>
            <a:off x="193040" y="812801"/>
            <a:ext cx="7547349" cy="5063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1998960" cy="8839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  <a:endParaRPr lang="en-US" sz="4800" dirty="0">
              <a:solidFill>
                <a:srgbClr val="00B0F0"/>
              </a:solidFill>
              <a:latin typeface="Raleway SemiBold" panose="020B0703030101060003" pitchFamily="34" charset="0"/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074BDA-ED56-9E72-0327-A10D58D87701}"/>
              </a:ext>
            </a:extLst>
          </p:cNvPr>
          <p:cNvSpPr txBox="1"/>
          <p:nvPr/>
        </p:nvSpPr>
        <p:spPr>
          <a:xfrm>
            <a:off x="8240698" y="820893"/>
            <a:ext cx="3770893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Alleys 101</a:t>
            </a:r>
          </a:p>
          <a:p>
            <a:pPr algn="ctr"/>
            <a:r>
              <a:rPr lang="en-US" dirty="0">
                <a:latin typeface="Raleway" pitchFamily="2" charset="0"/>
              </a:rPr>
              <a:t>New intake/engagement improves consultation with applicants/petitioners and the quality of requests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473CB38F-8DD8-9FD4-8032-A1619878E263}"/>
              </a:ext>
            </a:extLst>
          </p:cNvPr>
          <p:cNvSpPr/>
          <p:nvPr/>
        </p:nvSpPr>
        <p:spPr>
          <a:xfrm>
            <a:off x="6623519" y="1132834"/>
            <a:ext cx="1490325" cy="853445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51AA2-1DE4-A689-B66C-68B664CAC544}"/>
              </a:ext>
            </a:extLst>
          </p:cNvPr>
          <p:cNvSpPr/>
          <p:nvPr/>
        </p:nvSpPr>
        <p:spPr>
          <a:xfrm>
            <a:off x="1600339" y="812801"/>
            <a:ext cx="3916541" cy="2346959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9FF"/>
                </a:solidFill>
              </a:ln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3D2150-7CF2-0E64-8A73-2CEA098BD737}"/>
              </a:ext>
            </a:extLst>
          </p:cNvPr>
          <p:cNvCxnSpPr/>
          <p:nvPr/>
        </p:nvCxnSpPr>
        <p:spPr>
          <a:xfrm>
            <a:off x="680720" y="5608320"/>
            <a:ext cx="0" cy="267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8A4449A-E7AE-7222-A6D5-49016CB46DF8}"/>
              </a:ext>
            </a:extLst>
          </p:cNvPr>
          <p:cNvSpPr txBox="1"/>
          <p:nvPr/>
        </p:nvSpPr>
        <p:spPr>
          <a:xfrm>
            <a:off x="1706156" y="1004784"/>
            <a:ext cx="2183225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aleway" pitchFamily="2" charset="0"/>
              </a:rPr>
              <a:t>Board of Public Works sets evaluation criteria for vacation requests</a:t>
            </a:r>
          </a:p>
        </p:txBody>
      </p:sp>
    </p:spTree>
    <p:extLst>
      <p:ext uri="{BB962C8B-B14F-4D97-AF65-F5344CB8AC3E}">
        <p14:creationId xmlns:p14="http://schemas.microsoft.com/office/powerpoint/2010/main" val="102793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FF927A-DD63-731A-672D-01C0C3227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7" t="1901" r="3307" b="52889"/>
          <a:stretch/>
        </p:blipFill>
        <p:spPr>
          <a:xfrm>
            <a:off x="193040" y="812801"/>
            <a:ext cx="7547349" cy="5063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1998960" cy="8839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  <a:endParaRPr lang="en-US" sz="4800" dirty="0">
              <a:solidFill>
                <a:srgbClr val="00B0F0"/>
              </a:solidFill>
              <a:latin typeface="Raleway SemiBold" panose="020B0703030101060003" pitchFamily="34" charset="0"/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074BDA-ED56-9E72-0327-A10D58D87701}"/>
              </a:ext>
            </a:extLst>
          </p:cNvPr>
          <p:cNvSpPr txBox="1"/>
          <p:nvPr/>
        </p:nvSpPr>
        <p:spPr>
          <a:xfrm>
            <a:off x="8240698" y="820893"/>
            <a:ext cx="3770893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Alleys 101</a:t>
            </a:r>
          </a:p>
          <a:p>
            <a:pPr algn="ctr"/>
            <a:r>
              <a:rPr lang="en-US" dirty="0">
                <a:latin typeface="Raleway" pitchFamily="2" charset="0"/>
              </a:rPr>
              <a:t>New intake/engagement improves consultation with applicants/petitioners and the quality of requests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473CB38F-8DD8-9FD4-8032-A1619878E263}"/>
              </a:ext>
            </a:extLst>
          </p:cNvPr>
          <p:cNvSpPr/>
          <p:nvPr/>
        </p:nvSpPr>
        <p:spPr>
          <a:xfrm>
            <a:off x="6623519" y="1132834"/>
            <a:ext cx="1490325" cy="853445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51AA2-1DE4-A689-B66C-68B664CAC544}"/>
              </a:ext>
            </a:extLst>
          </p:cNvPr>
          <p:cNvSpPr/>
          <p:nvPr/>
        </p:nvSpPr>
        <p:spPr>
          <a:xfrm>
            <a:off x="1600339" y="812801"/>
            <a:ext cx="3916541" cy="2346959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9FF"/>
                </a:solidFill>
              </a:ln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3D2150-7CF2-0E64-8A73-2CEA098BD737}"/>
              </a:ext>
            </a:extLst>
          </p:cNvPr>
          <p:cNvCxnSpPr/>
          <p:nvPr/>
        </p:nvCxnSpPr>
        <p:spPr>
          <a:xfrm>
            <a:off x="680720" y="5608320"/>
            <a:ext cx="0" cy="267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63439B8-BBBC-95C9-0DF7-6B1959B9539E}"/>
              </a:ext>
            </a:extLst>
          </p:cNvPr>
          <p:cNvSpPr txBox="1"/>
          <p:nvPr/>
        </p:nvSpPr>
        <p:spPr>
          <a:xfrm>
            <a:off x="9514841" y="4208024"/>
            <a:ext cx="2336800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Process Unchanged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3DCB2-4AD5-588E-EA5F-EEFC73731039}"/>
              </a:ext>
            </a:extLst>
          </p:cNvPr>
          <p:cNvSpPr/>
          <p:nvPr/>
        </p:nvSpPr>
        <p:spPr>
          <a:xfrm>
            <a:off x="1625600" y="3322320"/>
            <a:ext cx="6140050" cy="2387600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CF4E61C9-55CE-6163-B7E6-003E9025AB2B}"/>
              </a:ext>
            </a:extLst>
          </p:cNvPr>
          <p:cNvSpPr/>
          <p:nvPr/>
        </p:nvSpPr>
        <p:spPr>
          <a:xfrm>
            <a:off x="7933429" y="3965968"/>
            <a:ext cx="1490325" cy="853445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A4449A-E7AE-7222-A6D5-49016CB46DF8}"/>
              </a:ext>
            </a:extLst>
          </p:cNvPr>
          <p:cNvSpPr txBox="1"/>
          <p:nvPr/>
        </p:nvSpPr>
        <p:spPr>
          <a:xfrm>
            <a:off x="1706156" y="1004784"/>
            <a:ext cx="2183225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aleway" pitchFamily="2" charset="0"/>
              </a:rPr>
              <a:t>Board of Public Works sets evaluation criteria for vacation requests</a:t>
            </a:r>
          </a:p>
        </p:txBody>
      </p:sp>
    </p:spTree>
    <p:extLst>
      <p:ext uri="{BB962C8B-B14F-4D97-AF65-F5344CB8AC3E}">
        <p14:creationId xmlns:p14="http://schemas.microsoft.com/office/powerpoint/2010/main" val="3121131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2C0CD-A4C4-FC9A-5AEC-74A50D3A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89" t="50399" r="3059"/>
          <a:stretch/>
        </p:blipFill>
        <p:spPr>
          <a:xfrm>
            <a:off x="1965347" y="960120"/>
            <a:ext cx="5126811" cy="49152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-22468"/>
            <a:ext cx="12024221" cy="3893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</a:p>
        </p:txBody>
      </p:sp>
    </p:spTree>
    <p:extLst>
      <p:ext uri="{BB962C8B-B14F-4D97-AF65-F5344CB8AC3E}">
        <p14:creationId xmlns:p14="http://schemas.microsoft.com/office/powerpoint/2010/main" val="2450049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2C0CD-A4C4-FC9A-5AEC-74A50D3A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89" t="50399" r="3059"/>
          <a:stretch/>
        </p:blipFill>
        <p:spPr>
          <a:xfrm>
            <a:off x="1965347" y="960120"/>
            <a:ext cx="5126811" cy="49152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-22468"/>
            <a:ext cx="12024221" cy="3893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E4DA6-B26E-0CC6-CC46-D57A62AFA59F}"/>
              </a:ext>
            </a:extLst>
          </p:cNvPr>
          <p:cNvSpPr txBox="1"/>
          <p:nvPr/>
        </p:nvSpPr>
        <p:spPr>
          <a:xfrm>
            <a:off x="9379390" y="1098618"/>
            <a:ext cx="2644830" cy="1477328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Streamline petition process through accuracy of content and more efficient notification</a:t>
            </a:r>
            <a:endParaRPr lang="en-US" dirty="0">
              <a:solidFill>
                <a:srgbClr val="FF0000"/>
              </a:solidFill>
              <a:latin typeface="Ralew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A426A-560B-A399-9CDF-D988B4AC3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342" y="1392236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EE534B-F65E-6661-992D-C70998A9D00E}"/>
              </a:ext>
            </a:extLst>
          </p:cNvPr>
          <p:cNvSpPr/>
          <p:nvPr/>
        </p:nvSpPr>
        <p:spPr>
          <a:xfrm>
            <a:off x="3372501" y="924560"/>
            <a:ext cx="3794766" cy="2239054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74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2C0CD-A4C4-FC9A-5AEC-74A50D3A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89" t="50399" r="3059"/>
          <a:stretch/>
        </p:blipFill>
        <p:spPr>
          <a:xfrm>
            <a:off x="1965347" y="960120"/>
            <a:ext cx="5126811" cy="49152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-22468"/>
            <a:ext cx="12024221" cy="3893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E4DA6-B26E-0CC6-CC46-D57A62AFA59F}"/>
              </a:ext>
            </a:extLst>
          </p:cNvPr>
          <p:cNvSpPr txBox="1"/>
          <p:nvPr/>
        </p:nvSpPr>
        <p:spPr>
          <a:xfrm>
            <a:off x="9379390" y="1098618"/>
            <a:ext cx="2644830" cy="1477328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Streamline petition process through accuracy of content and more efficient notification</a:t>
            </a:r>
            <a:endParaRPr lang="en-US" dirty="0">
              <a:solidFill>
                <a:srgbClr val="FF0000"/>
              </a:solidFill>
              <a:latin typeface="Ralew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A426A-560B-A399-9CDF-D988B4AC3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342" y="1392236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EE534B-F65E-6661-992D-C70998A9D00E}"/>
              </a:ext>
            </a:extLst>
          </p:cNvPr>
          <p:cNvSpPr/>
          <p:nvPr/>
        </p:nvSpPr>
        <p:spPr>
          <a:xfrm>
            <a:off x="3372501" y="924560"/>
            <a:ext cx="3794766" cy="2239054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84D5-93A2-2A94-BA86-877562309BD8}"/>
              </a:ext>
            </a:extLst>
          </p:cNvPr>
          <p:cNvSpPr txBox="1"/>
          <p:nvPr/>
        </p:nvSpPr>
        <p:spPr>
          <a:xfrm>
            <a:off x="346820" y="960120"/>
            <a:ext cx="1467506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90-day limit between BPW result and petition filing </a:t>
            </a:r>
          </a:p>
        </p:txBody>
      </p:sp>
    </p:spTree>
    <p:extLst>
      <p:ext uri="{BB962C8B-B14F-4D97-AF65-F5344CB8AC3E}">
        <p14:creationId xmlns:p14="http://schemas.microsoft.com/office/powerpoint/2010/main" val="1308776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2C0CD-A4C4-FC9A-5AEC-74A50D3A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89" t="50399" r="3059"/>
          <a:stretch/>
        </p:blipFill>
        <p:spPr>
          <a:xfrm>
            <a:off x="1965347" y="960120"/>
            <a:ext cx="5126811" cy="49152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-22468"/>
            <a:ext cx="12024221" cy="3893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E4DA6-B26E-0CC6-CC46-D57A62AFA59F}"/>
              </a:ext>
            </a:extLst>
          </p:cNvPr>
          <p:cNvSpPr txBox="1"/>
          <p:nvPr/>
        </p:nvSpPr>
        <p:spPr>
          <a:xfrm>
            <a:off x="9379390" y="1098618"/>
            <a:ext cx="2644830" cy="1477328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Streamline petition process through accuracy of content and more efficient notification</a:t>
            </a:r>
            <a:endParaRPr lang="en-US" dirty="0">
              <a:solidFill>
                <a:srgbClr val="FF0000"/>
              </a:solidFill>
              <a:latin typeface="Ralew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A426A-560B-A399-9CDF-D988B4AC3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342" y="1392236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EE534B-F65E-6661-992D-C70998A9D00E}"/>
              </a:ext>
            </a:extLst>
          </p:cNvPr>
          <p:cNvSpPr/>
          <p:nvPr/>
        </p:nvSpPr>
        <p:spPr>
          <a:xfrm>
            <a:off x="3372501" y="924560"/>
            <a:ext cx="3794766" cy="2239054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84D5-93A2-2A94-BA86-877562309BD8}"/>
              </a:ext>
            </a:extLst>
          </p:cNvPr>
          <p:cNvSpPr txBox="1"/>
          <p:nvPr/>
        </p:nvSpPr>
        <p:spPr>
          <a:xfrm>
            <a:off x="346820" y="960120"/>
            <a:ext cx="1467506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90-day limit between BPW result and petition filing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7EAD0-3178-47DB-B7B3-19604B4E9259}"/>
              </a:ext>
            </a:extLst>
          </p:cNvPr>
          <p:cNvSpPr txBox="1"/>
          <p:nvPr/>
        </p:nvSpPr>
        <p:spPr>
          <a:xfrm>
            <a:off x="7241198" y="3380121"/>
            <a:ext cx="2870883" cy="923330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City staff attends council hearings where petitions are taking place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AC87E-6154-5D11-C692-AACA6905DAE3}"/>
              </a:ext>
            </a:extLst>
          </p:cNvPr>
          <p:cNvSpPr/>
          <p:nvPr/>
        </p:nvSpPr>
        <p:spPr>
          <a:xfrm>
            <a:off x="1890238" y="3481642"/>
            <a:ext cx="3271042" cy="2445460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BD39BB-7F8B-11BF-95EB-731EF450B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579" y="3461473"/>
            <a:ext cx="1511939" cy="89009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77621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2C0CD-A4C4-FC9A-5AEC-74A50D3A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89" t="50399" r="3059"/>
          <a:stretch/>
        </p:blipFill>
        <p:spPr>
          <a:xfrm>
            <a:off x="1965347" y="960120"/>
            <a:ext cx="5126811" cy="49152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0" y="-22468"/>
            <a:ext cx="12024221" cy="3893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0099FF"/>
                </a:solidFill>
                <a:latin typeface="Raleway SemiBold" panose="020B0703030101060003" pitchFamily="34" charset="0"/>
                <a:cs typeface="Calibri Light"/>
              </a:rPr>
              <a:t>Proposed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E4DA6-B26E-0CC6-CC46-D57A62AFA59F}"/>
              </a:ext>
            </a:extLst>
          </p:cNvPr>
          <p:cNvSpPr txBox="1"/>
          <p:nvPr/>
        </p:nvSpPr>
        <p:spPr>
          <a:xfrm>
            <a:off x="9379390" y="1098618"/>
            <a:ext cx="2644830" cy="1477328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Streamline petition process through accuracy of content and more efficient notification</a:t>
            </a:r>
            <a:endParaRPr lang="en-US" dirty="0">
              <a:solidFill>
                <a:srgbClr val="FF0000"/>
              </a:solidFill>
              <a:latin typeface="Ralew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A426A-560B-A399-9CDF-D988B4AC3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342" y="1392236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EE534B-F65E-6661-992D-C70998A9D00E}"/>
              </a:ext>
            </a:extLst>
          </p:cNvPr>
          <p:cNvSpPr/>
          <p:nvPr/>
        </p:nvSpPr>
        <p:spPr>
          <a:xfrm>
            <a:off x="3372501" y="924560"/>
            <a:ext cx="3794766" cy="2239054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84D5-93A2-2A94-BA86-877562309BD8}"/>
              </a:ext>
            </a:extLst>
          </p:cNvPr>
          <p:cNvSpPr txBox="1"/>
          <p:nvPr/>
        </p:nvSpPr>
        <p:spPr>
          <a:xfrm>
            <a:off x="346820" y="960120"/>
            <a:ext cx="1467506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90-day limit between BPW result and petition filing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7EAD0-3178-47DB-B7B3-19604B4E9259}"/>
              </a:ext>
            </a:extLst>
          </p:cNvPr>
          <p:cNvSpPr txBox="1"/>
          <p:nvPr/>
        </p:nvSpPr>
        <p:spPr>
          <a:xfrm>
            <a:off x="7241198" y="3380121"/>
            <a:ext cx="2870883" cy="923330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City staff attends council hearings where petitions are taking place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AC87E-6154-5D11-C692-AACA6905DAE3}"/>
              </a:ext>
            </a:extLst>
          </p:cNvPr>
          <p:cNvSpPr/>
          <p:nvPr/>
        </p:nvSpPr>
        <p:spPr>
          <a:xfrm>
            <a:off x="1890238" y="3481642"/>
            <a:ext cx="3271042" cy="2445460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BD39BB-7F8B-11BF-95EB-731EF450B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579" y="3461473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9D1E58-3893-FAC9-78C3-FD8E56872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783" y="4817988"/>
            <a:ext cx="1511939" cy="8900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CB4B80-59A1-9FD5-881C-3CB6289D426D}"/>
              </a:ext>
            </a:extLst>
          </p:cNvPr>
          <p:cNvSpPr txBox="1"/>
          <p:nvPr/>
        </p:nvSpPr>
        <p:spPr>
          <a:xfrm>
            <a:off x="7241198" y="4962498"/>
            <a:ext cx="2870243" cy="646331"/>
          </a:xfrm>
          <a:prstGeom prst="rect">
            <a:avLst/>
          </a:prstGeom>
          <a:noFill/>
          <a:ln w="3810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</a:rPr>
              <a:t>City departments are notified of result</a:t>
            </a:r>
          </a:p>
        </p:txBody>
      </p:sp>
    </p:spTree>
    <p:extLst>
      <p:ext uri="{BB962C8B-B14F-4D97-AF65-F5344CB8AC3E}">
        <p14:creationId xmlns:p14="http://schemas.microsoft.com/office/powerpoint/2010/main" val="377777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67780" y="167781"/>
            <a:ext cx="11174136" cy="1052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Summary of Proposal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BCB9E-248C-2595-4D21-D171A7387234}"/>
              </a:ext>
            </a:extLst>
          </p:cNvPr>
          <p:cNvSpPr txBox="1"/>
          <p:nvPr/>
        </p:nvSpPr>
        <p:spPr>
          <a:xfrm>
            <a:off x="472580" y="1424658"/>
            <a:ext cx="1171942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Provide additional guidance to applicants/petitioners (Alleys 101)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Improve quality of requests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Use Pre-Application form/engagement process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Add appropriate evaluation criteria as defined by Board of Public Works (BPW)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Update language to reflect changes to criteria, process, and responsibilities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Set a 90-expiration date for petition requests following BPW review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Provide further assistance to petitioners with filing requirements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" pitchFamily="2" charset="0"/>
              </a:rPr>
              <a:t>Accompany/attend requests through the public hearing process</a:t>
            </a:r>
          </a:p>
        </p:txBody>
      </p:sp>
    </p:spTree>
    <p:extLst>
      <p:ext uri="{BB962C8B-B14F-4D97-AF65-F5344CB8AC3E}">
        <p14:creationId xmlns:p14="http://schemas.microsoft.com/office/powerpoint/2010/main" val="2884048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11F509-2449-4473-96AE-2CC2D105312B}"/>
              </a:ext>
            </a:extLst>
          </p:cNvPr>
          <p:cNvSpPr txBox="1">
            <a:spLocks/>
          </p:cNvSpPr>
          <p:nvPr/>
        </p:nvSpPr>
        <p:spPr>
          <a:xfrm>
            <a:off x="167780" y="167781"/>
            <a:ext cx="11174136" cy="1052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BCB9E-248C-2595-4D21-D171A7387234}"/>
              </a:ext>
            </a:extLst>
          </p:cNvPr>
          <p:cNvSpPr txBox="1"/>
          <p:nvPr/>
        </p:nvSpPr>
        <p:spPr>
          <a:xfrm>
            <a:off x="472580" y="1413641"/>
            <a:ext cx="117194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</a:rPr>
              <a:t>Update to Board of Public Works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</a:rPr>
              <a:t>Present to Common Council for ordinance adoption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</a:rPr>
              <a:t>Conclude with Board of Public Works for policy / criteria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</a:rPr>
              <a:t>Prepare materials and content / assign roles, and responsibilities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Raleway SemiBold" pitchFamily="2" charset="0"/>
              </a:rPr>
              <a:t>Effective Date Launch</a:t>
            </a:r>
          </a:p>
        </p:txBody>
      </p:sp>
    </p:spTree>
    <p:extLst>
      <p:ext uri="{BB962C8B-B14F-4D97-AF65-F5344CB8AC3E}">
        <p14:creationId xmlns:p14="http://schemas.microsoft.com/office/powerpoint/2010/main" val="2203283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C462DD-BB37-45A4-A572-11D77530F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37" y="4531456"/>
            <a:ext cx="1273726" cy="127372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61864DD-A303-4FA7-9B30-FDF8B7022F06}"/>
              </a:ext>
            </a:extLst>
          </p:cNvPr>
          <p:cNvSpPr txBox="1">
            <a:spLocks/>
          </p:cNvSpPr>
          <p:nvPr/>
        </p:nvSpPr>
        <p:spPr>
          <a:xfrm>
            <a:off x="4356296" y="2142497"/>
            <a:ext cx="3479408" cy="1052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2"/>
                </a:solidFill>
                <a:latin typeface="Raleway SemiBold" panose="020B0703030101060003" pitchFamily="34" charset="0"/>
                <a:cs typeface="Calibri Light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335997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17126</TotalTime>
  <Words>692</Words>
  <Application>Microsoft Office PowerPoint</Application>
  <PresentationFormat>Widescreen</PresentationFormat>
  <Paragraphs>142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Raleway</vt:lpstr>
      <vt:lpstr>Raleway SemiBold</vt:lpstr>
      <vt:lpstr>Wingdings</vt:lpstr>
      <vt:lpstr>Office Theme</vt:lpstr>
      <vt:lpstr>Presentation to South Bend Common Council Improving the ROW Vacation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Bend Plan Commission</dc:title>
  <dc:creator>Tim Corcoran</dc:creator>
  <cp:lastModifiedBy>Chris Dressel</cp:lastModifiedBy>
  <cp:revision>60</cp:revision>
  <cp:lastPrinted>2019-03-26T22:36:06Z</cp:lastPrinted>
  <dcterms:created xsi:type="dcterms:W3CDTF">2019-02-11T14:51:55Z</dcterms:created>
  <dcterms:modified xsi:type="dcterms:W3CDTF">2024-03-11T14:32:24Z</dcterms:modified>
</cp:coreProperties>
</file>