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26" r:id="rId2"/>
    <p:sldId id="436" r:id="rId3"/>
    <p:sldId id="493" r:id="rId4"/>
    <p:sldId id="494" r:id="rId5"/>
    <p:sldId id="495" r:id="rId6"/>
    <p:sldId id="497" r:id="rId7"/>
    <p:sldId id="498" r:id="rId8"/>
    <p:sldId id="481" r:id="rId9"/>
    <p:sldId id="490" r:id="rId10"/>
    <p:sldId id="485" r:id="rId11"/>
    <p:sldId id="492" r:id="rId12"/>
    <p:sldId id="49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ph R. Molnar" initials="JRM" lastIdx="1" clrIdx="0">
    <p:extLst>
      <p:ext uri="{19B8F6BF-5375-455C-9EA6-DF929625EA0E}">
        <p15:presenceInfo xmlns:p15="http://schemas.microsoft.com/office/powerpoint/2012/main" userId="S::jrmolnar@southbendin.gov::f5ddeb8c-ac6c-48b6-a626-15deb5d3c7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EA6"/>
    <a:srgbClr val="FFFF00"/>
    <a:srgbClr val="FC3202"/>
    <a:srgbClr val="D9D9D9"/>
    <a:srgbClr val="54823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4" autoAdjust="0"/>
    <p:restoredTop sz="86199" autoAdjust="0"/>
  </p:normalViewPr>
  <p:slideViewPr>
    <p:cSldViewPr snapToGrid="0">
      <p:cViewPr varScale="1">
        <p:scale>
          <a:sx n="95" d="100"/>
          <a:sy n="95" d="100"/>
        </p:scale>
        <p:origin x="10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45C07-37E4-41D9-AF91-536FF7C8BC4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B53C7-3EE5-44DC-9358-01F701E3D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75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BE626-6990-4C14-80AD-B9E9AA65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235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B53C7-3EE5-44DC-9358-01F701E3DC0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63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B53C7-3EE5-44DC-9358-01F701E3DC0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1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BE626-6990-4C14-80AD-B9E9AA65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80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BE626-6990-4C14-80AD-B9E9AA65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116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B53C7-3EE5-44DC-9358-01F701E3DC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58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D4AA3-5A0F-4CA7-B2F4-110ED5608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E8F86-9C79-49B0-9EF7-CA5E9FB79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01857-EBCD-4450-BA0B-43532289F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06841-FB17-4E53-94AD-BA98C7ADB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DCDBB-AEA2-4B62-B803-7BF7BDF1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8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F758-365E-4C9E-8779-65AF27F6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51403-35C3-43C4-9B3F-22184EF6B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5F1C0-5EC0-4DBF-83CC-B8A763DA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C2778-882C-42E7-A48E-99A46BFC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D360-4AFB-422B-9263-0F6EF1BB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80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CC5FE-CD12-4CE1-BD0A-3FE932E5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F58EE-5131-4878-83E0-3C23FD336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6C836-ECB0-42BE-BC07-93CDA1F3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2A658-3FB9-497B-82AE-DC890C0C2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3A1C2-0C43-4781-B225-89E1906D5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34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3FAF3-69D1-4B7C-9D02-B26CC069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C86AE-A994-495C-924F-591D522F7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3239A-CEED-48BF-8001-D51093235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66E3F-C984-499D-AFC6-F114B91A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61CA1-4BA2-4A8C-8A62-1F17D5E4B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C0ED5-B80C-4F00-BFBE-481D83E8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0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9C4D-2650-4954-B222-D8BDFD793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E6CD0-00CA-4F1A-B787-526DDFAEE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816D4-3A24-4CA5-8CAE-7CE9C026F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03F22-2414-48FE-A3A8-8FDA2F3EBA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5E484-C569-490A-8D3E-09FC2195F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17AE58-747F-46E0-B902-E090CBA2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0990B9-766C-4604-83E9-BA4F0456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2A2D45-B652-4410-8981-6526152C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7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16D96-9577-48FD-8B12-D7360FE3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D1B75-DFA6-4A52-9D2E-87D452456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92EC1-5C0B-4146-BDC1-93C5118E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3A81D-15DD-4F05-9737-E95506EF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CADA1-E6C7-41EF-A42B-996A9F2B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9BC34-7748-4E4F-9473-6CDA589C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7212A-93E9-458C-A51E-841C6D6D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9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C2AE-C7B4-49E2-9F33-21C7FB46E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F500D-BA88-4143-AB1D-F599E0CD2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4DF6F-DBB2-4BAF-9220-975F67C7B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09F27-9855-4976-86EF-0A459C5D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B052C-466F-4396-B482-8A1C1621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D2EE0-8338-40EB-8DE9-F1270C99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3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4EB9-5E8B-4EAA-B2C5-E1B18F02B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3F338B-D728-4F24-BE72-F4EF8ED01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80CE5-35E0-4137-AC53-97A1B72A2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790CA-5A00-44B2-8BCD-8181CF2D8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A7D45-269B-4789-89FB-8FDC495DD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FA7EE-D034-4B21-88BF-CD50C9B8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76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E3FA-ECAB-4266-9FB4-938A14B3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68A00-AB39-4FC7-BBC4-81A503ABE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1E522-2D25-42D0-93C0-C9084D549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1CA-665A-4B67-8860-1AF8CBF8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FAC8C-9058-4FB6-A47F-D109ACE3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2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456725-19EB-4D39-B5B7-05AEB689F2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7CEA8-5919-4686-83CD-73BCD2A74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512EB-60BA-41A8-A108-FD063DD5C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3ED4-6F19-4A70-9CCE-BAC96A41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A98C7-95F4-44F6-9A01-84EA82572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0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0AE0D-4C9B-48C7-AE2C-A54D3886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8099D-4291-43A2-9308-6C7B8500D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DDC9F-ECD7-4EE4-B84F-2D73C2E65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20BA1-32E5-4CC8-99AD-9B2FA4C50F5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71422-34F3-434E-A7C8-177B247FC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6385F-BDB7-4CB7-B7E5-F9EB9CBE7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A4FE3-874C-4BAF-8FFB-52FC266816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42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8E3E6-5910-4E47-8F70-E90CCF160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32" y="793283"/>
            <a:ext cx="11174136" cy="2882072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2"/>
                </a:solidFill>
              </a:rPr>
              <a:t>South Bend</a:t>
            </a:r>
            <a:br>
              <a:rPr lang="en-US" sz="4800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Common Council</a:t>
            </a:r>
            <a:br>
              <a:rPr lang="en-US" sz="4800" b="1" dirty="0">
                <a:solidFill>
                  <a:schemeClr val="tx2"/>
                </a:solidFill>
              </a:rPr>
            </a:br>
            <a:r>
              <a:rPr lang="en-US" sz="3200" b="1" dirty="0">
                <a:solidFill>
                  <a:schemeClr val="tx2"/>
                </a:solidFill>
              </a:rPr>
              <a:t>November 27, 2023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8DD15-018A-405C-913F-F82FD409E2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1AF596-B13B-4553-9339-B5DFC4D5B636}"/>
              </a:ext>
            </a:extLst>
          </p:cNvPr>
          <p:cNvSpPr txBox="1"/>
          <p:nvPr/>
        </p:nvSpPr>
        <p:spPr>
          <a:xfrm>
            <a:off x="118415" y="428978"/>
            <a:ext cx="3829632" cy="62750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rgbClr val="1D1F58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autami" panose="020B0502040204020203" pitchFamily="34" charset="0"/>
              <a:ea typeface="+mn-ea"/>
              <a:cs typeface="Gautam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E9190-63F7-4A63-A1B9-8625E7BB06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pic>
        <p:nvPicPr>
          <p:cNvPr id="5" name="Picture 4" descr="Aerial view of a house&#10;&#10;Description automatically generated">
            <a:extLst>
              <a:ext uri="{FF2B5EF4-FFF2-40B4-BE49-F238E27FC236}">
                <a16:creationId xmlns:a16="http://schemas.microsoft.com/office/drawing/2014/main" id="{DA548C30-0AA3-A069-CBAF-0024D9968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" t="4102" r="3435" b="4397"/>
          <a:stretch/>
        </p:blipFill>
        <p:spPr>
          <a:xfrm>
            <a:off x="3124989" y="0"/>
            <a:ext cx="9049067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39BD5C-81A2-23CA-3B07-7FFA57F4F39C}"/>
              </a:ext>
            </a:extLst>
          </p:cNvPr>
          <p:cNvSpPr txBox="1"/>
          <p:nvPr/>
        </p:nvSpPr>
        <p:spPr>
          <a:xfrm>
            <a:off x="118415" y="428978"/>
            <a:ext cx="2990087" cy="62750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spc="0" normalizeH="0" baseline="0" noProof="0" dirty="0">
                <a:ln>
                  <a:noFill/>
                </a:ln>
                <a:solidFill>
                  <a:srgbClr val="1D1F58"/>
                </a:solidFill>
                <a:uLnTx/>
                <a:uFillTx/>
                <a:latin typeface="Gautami" panose="020B0502040204020203" pitchFamily="34" charset="0"/>
                <a:ea typeface="+mn-ea"/>
                <a:cs typeface="Gautami" panose="020B0502040204020203" pitchFamily="34" charset="0"/>
              </a:rPr>
              <a:t>1023 Quimby St</a:t>
            </a:r>
          </a:p>
        </p:txBody>
      </p:sp>
    </p:spTree>
    <p:extLst>
      <p:ext uri="{BB962C8B-B14F-4D97-AF65-F5344CB8AC3E}">
        <p14:creationId xmlns:p14="http://schemas.microsoft.com/office/powerpoint/2010/main" val="140445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blueprint&#10;&#10;Description automatically generated">
            <a:extLst>
              <a:ext uri="{FF2B5EF4-FFF2-40B4-BE49-F238E27FC236}">
                <a16:creationId xmlns:a16="http://schemas.microsoft.com/office/drawing/2014/main" id="{723C1B5C-6A73-8072-83A2-611598CA7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98" y="43732"/>
            <a:ext cx="10221403" cy="6814268"/>
          </a:xfrm>
        </p:spPr>
      </p:pic>
    </p:spTree>
    <p:extLst>
      <p:ext uri="{BB962C8B-B14F-4D97-AF65-F5344CB8AC3E}">
        <p14:creationId xmlns:p14="http://schemas.microsoft.com/office/powerpoint/2010/main" val="3596418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279A7E-EDA3-0198-C83D-576FAADD2C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61" b="7661"/>
          <a:stretch/>
        </p:blipFill>
        <p:spPr>
          <a:xfrm>
            <a:off x="237702" y="1"/>
            <a:ext cx="11505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279A7E-EDA3-0198-C83D-576FAADD2C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61" b="7661"/>
          <a:stretch/>
        </p:blipFill>
        <p:spPr>
          <a:xfrm>
            <a:off x="237702" y="1"/>
            <a:ext cx="1150560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B346A4-9282-05F3-A464-3410D4B8CADB}"/>
              </a:ext>
            </a:extLst>
          </p:cNvPr>
          <p:cNvSpPr/>
          <p:nvPr/>
        </p:nvSpPr>
        <p:spPr>
          <a:xfrm>
            <a:off x="2583543" y="1465943"/>
            <a:ext cx="2307772" cy="432525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27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279A7E-EDA3-0198-C83D-576FAADD2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61" b="7661"/>
          <a:stretch/>
        </p:blipFill>
        <p:spPr>
          <a:xfrm>
            <a:off x="237702" y="1"/>
            <a:ext cx="1150560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B346A4-9282-05F3-A464-3410D4B8CADB}"/>
              </a:ext>
            </a:extLst>
          </p:cNvPr>
          <p:cNvSpPr/>
          <p:nvPr/>
        </p:nvSpPr>
        <p:spPr>
          <a:xfrm>
            <a:off x="2583543" y="1465943"/>
            <a:ext cx="2177143" cy="4325257"/>
          </a:xfrm>
          <a:prstGeom prst="rect">
            <a:avLst/>
          </a:prstGeom>
          <a:solidFill>
            <a:schemeClr val="accent4">
              <a:lumMod val="60000"/>
              <a:lumOff val="40000"/>
              <a:alpha val="36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ptos Black" panose="020B0004020202020204" pitchFamily="34" charset="0"/>
                <a:cs typeface="Aharoni" panose="020F0502020204030204" pitchFamily="2" charset="-79"/>
              </a:rPr>
              <a:t>U1</a:t>
            </a:r>
            <a:endParaRPr lang="en-US" sz="4000" dirty="0">
              <a:solidFill>
                <a:schemeClr val="tx1"/>
              </a:solidFill>
              <a:latin typeface="Aptos Black" panose="020B0004020202020204" pitchFamily="34" charset="0"/>
              <a:cs typeface="Aharoni" panose="020F0502020204030204" pitchFamily="2" charset="-79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2CEA64-FA19-04F4-CFC8-41EE2105A5E4}"/>
              </a:ext>
            </a:extLst>
          </p:cNvPr>
          <p:cNvSpPr/>
          <p:nvPr/>
        </p:nvSpPr>
        <p:spPr>
          <a:xfrm>
            <a:off x="4760686" y="1465942"/>
            <a:ext cx="4426857" cy="4325257"/>
          </a:xfrm>
          <a:prstGeom prst="rect">
            <a:avLst/>
          </a:prstGeom>
          <a:solidFill>
            <a:srgbClr val="FFC000">
              <a:alpha val="66000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ptos Black" panose="020B0004020202020204" pitchFamily="34" charset="0"/>
                <a:cs typeface="Aharoni" panose="020F0502020204030204" pitchFamily="2" charset="-79"/>
              </a:rPr>
              <a:t>UF</a:t>
            </a:r>
            <a:endParaRPr lang="en-US" sz="4000" dirty="0">
              <a:solidFill>
                <a:schemeClr val="tx1"/>
              </a:solidFill>
              <a:latin typeface="Aptos Black" panose="020B0004020202020204" pitchFamily="34" charset="0"/>
              <a:cs typeface="Aharoni" panose="020F0502020204030204" pitchFamily="2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AC0997-166D-F4AF-B2D4-1CC078E3C2DE}"/>
              </a:ext>
            </a:extLst>
          </p:cNvPr>
          <p:cNvSpPr/>
          <p:nvPr/>
        </p:nvSpPr>
        <p:spPr>
          <a:xfrm>
            <a:off x="4640036" y="1465941"/>
            <a:ext cx="241300" cy="4325257"/>
          </a:xfrm>
          <a:prstGeom prst="rect">
            <a:avLst/>
          </a:prstGeom>
          <a:noFill/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93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279A7E-EDA3-0198-C83D-576FAADD2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61" b="7661"/>
          <a:stretch/>
        </p:blipFill>
        <p:spPr>
          <a:xfrm>
            <a:off x="237702" y="1"/>
            <a:ext cx="1150560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B346A4-9282-05F3-A464-3410D4B8CADB}"/>
              </a:ext>
            </a:extLst>
          </p:cNvPr>
          <p:cNvSpPr/>
          <p:nvPr/>
        </p:nvSpPr>
        <p:spPr>
          <a:xfrm>
            <a:off x="2583543" y="1465943"/>
            <a:ext cx="2297793" cy="4325257"/>
          </a:xfrm>
          <a:prstGeom prst="rect">
            <a:avLst/>
          </a:prstGeom>
          <a:solidFill>
            <a:schemeClr val="accent4">
              <a:lumMod val="60000"/>
              <a:lumOff val="40000"/>
              <a:alpha val="36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ptos Black" panose="020B0004020202020204" pitchFamily="34" charset="0"/>
                <a:cs typeface="Aharoni" panose="020F0502020204030204" pitchFamily="2" charset="-79"/>
              </a:rPr>
              <a:t>U1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2CEA64-FA19-04F4-CFC8-41EE2105A5E4}"/>
              </a:ext>
            </a:extLst>
          </p:cNvPr>
          <p:cNvSpPr/>
          <p:nvPr/>
        </p:nvSpPr>
        <p:spPr>
          <a:xfrm>
            <a:off x="4881336" y="1465942"/>
            <a:ext cx="4306207" cy="4325257"/>
          </a:xfrm>
          <a:prstGeom prst="rect">
            <a:avLst/>
          </a:prstGeom>
          <a:solidFill>
            <a:srgbClr val="FFC000">
              <a:alpha val="66000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ptos Black" panose="020B0004020202020204" pitchFamily="34" charset="0"/>
                <a:cs typeface="Aharoni" panose="020F0502020204030204" pitchFamily="2" charset="-79"/>
              </a:rPr>
              <a:t>UF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AC0997-166D-F4AF-B2D4-1CC078E3C2DE}"/>
              </a:ext>
            </a:extLst>
          </p:cNvPr>
          <p:cNvSpPr/>
          <p:nvPr/>
        </p:nvSpPr>
        <p:spPr>
          <a:xfrm>
            <a:off x="4640036" y="1465941"/>
            <a:ext cx="241300" cy="4325257"/>
          </a:xfrm>
          <a:prstGeom prst="rect">
            <a:avLst/>
          </a:prstGeom>
          <a:noFill/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7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1AF596-B13B-4553-9339-B5DFC4D5B636}"/>
              </a:ext>
            </a:extLst>
          </p:cNvPr>
          <p:cNvSpPr txBox="1"/>
          <p:nvPr/>
        </p:nvSpPr>
        <p:spPr>
          <a:xfrm>
            <a:off x="118415" y="428978"/>
            <a:ext cx="2990087" cy="62750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spc="0" normalizeH="0" baseline="0" noProof="0" dirty="0">
                <a:ln>
                  <a:noFill/>
                </a:ln>
                <a:solidFill>
                  <a:srgbClr val="1D1F58"/>
                </a:solidFill>
                <a:uLnTx/>
                <a:uFillTx/>
                <a:latin typeface="Gautami" panose="020B0502040204020203" pitchFamily="34" charset="0"/>
                <a:ea typeface="+mn-ea"/>
                <a:cs typeface="Gautami" panose="020B0502040204020203" pitchFamily="34" charset="0"/>
              </a:rPr>
              <a:t>1119 </a:t>
            </a:r>
            <a:r>
              <a:rPr kumimoji="0" lang="en-US" sz="2800" b="1" i="0" u="none" strike="noStrike" kern="1200" spc="0" normalizeH="0" baseline="0" noProof="0" dirty="0" err="1">
                <a:ln>
                  <a:noFill/>
                </a:ln>
                <a:solidFill>
                  <a:srgbClr val="1D1F58"/>
                </a:solidFill>
                <a:uLnTx/>
                <a:uFillTx/>
                <a:latin typeface="Gautami" panose="020B0502040204020203" pitchFamily="34" charset="0"/>
                <a:ea typeface="+mn-ea"/>
                <a:cs typeface="Gautami" panose="020B0502040204020203" pitchFamily="34" charset="0"/>
              </a:rPr>
              <a:t>Twyckenham</a:t>
            </a:r>
            <a:endParaRPr kumimoji="0" lang="en-US" sz="2800" b="1" i="0" u="none" strike="noStrike" kern="1200" spc="0" normalizeH="0" baseline="0" noProof="0" dirty="0">
              <a:ln>
                <a:noFill/>
              </a:ln>
              <a:solidFill>
                <a:srgbClr val="1D1F58"/>
              </a:solidFill>
              <a:uLnTx/>
              <a:uFillTx/>
              <a:latin typeface="Gautami" panose="020B0502040204020203" pitchFamily="34" charset="0"/>
              <a:ea typeface="+mn-ea"/>
              <a:cs typeface="Gautam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E9190-63F7-4A63-A1B9-8625E7BB06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95BB55-929D-2EED-D3AF-C313DCE8B789}"/>
              </a:ext>
            </a:extLst>
          </p:cNvPr>
          <p:cNvSpPr txBox="1"/>
          <p:nvPr/>
        </p:nvSpPr>
        <p:spPr>
          <a:xfrm>
            <a:off x="236830" y="291485"/>
            <a:ext cx="3829632" cy="62750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utami" panose="020B0502040204020203" pitchFamily="34" charset="0"/>
              <a:ea typeface="+mn-ea"/>
              <a:cs typeface="Gautami" panose="020B0502040204020203" pitchFamily="34" charset="0"/>
            </a:endParaRPr>
          </a:p>
        </p:txBody>
      </p:sp>
      <p:pic>
        <p:nvPicPr>
          <p:cNvPr id="9" name="Picture 8" descr="A map of a neighborhood&#10;&#10;Description automatically generated">
            <a:extLst>
              <a:ext uri="{FF2B5EF4-FFF2-40B4-BE49-F238E27FC236}">
                <a16:creationId xmlns:a16="http://schemas.microsoft.com/office/drawing/2014/main" id="{635DDA7D-F162-0B6E-4071-888CB20374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4250" r="3659" b="4250"/>
          <a:stretch/>
        </p:blipFill>
        <p:spPr>
          <a:xfrm>
            <a:off x="3200408" y="-30373"/>
            <a:ext cx="9044901" cy="688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22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1AF596-B13B-4553-9339-B5DFC4D5B636}"/>
              </a:ext>
            </a:extLst>
          </p:cNvPr>
          <p:cNvSpPr txBox="1"/>
          <p:nvPr/>
        </p:nvSpPr>
        <p:spPr>
          <a:xfrm>
            <a:off x="118415" y="428978"/>
            <a:ext cx="2990087" cy="62750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spc="0" normalizeH="0" baseline="0" noProof="0" dirty="0">
                <a:ln>
                  <a:noFill/>
                </a:ln>
                <a:solidFill>
                  <a:srgbClr val="1D1F58"/>
                </a:solidFill>
                <a:uLnTx/>
                <a:uFillTx/>
                <a:latin typeface="Gautami" panose="020B0502040204020203" pitchFamily="34" charset="0"/>
                <a:ea typeface="+mn-ea"/>
                <a:cs typeface="Gautami" panose="020B0502040204020203" pitchFamily="34" charset="0"/>
              </a:rPr>
              <a:t>1119 </a:t>
            </a:r>
            <a:r>
              <a:rPr kumimoji="0" lang="en-US" sz="2800" b="1" i="0" u="none" strike="noStrike" kern="1200" spc="0" normalizeH="0" baseline="0" noProof="0" dirty="0" err="1">
                <a:ln>
                  <a:noFill/>
                </a:ln>
                <a:solidFill>
                  <a:srgbClr val="1D1F58"/>
                </a:solidFill>
                <a:uLnTx/>
                <a:uFillTx/>
                <a:latin typeface="Gautami" panose="020B0502040204020203" pitchFamily="34" charset="0"/>
                <a:ea typeface="+mn-ea"/>
                <a:cs typeface="Gautami" panose="020B0502040204020203" pitchFamily="34" charset="0"/>
              </a:rPr>
              <a:t>Twyckenham</a:t>
            </a:r>
            <a:endParaRPr kumimoji="0" lang="en-US" sz="2800" b="1" i="0" u="none" strike="noStrike" kern="1200" spc="0" normalizeH="0" baseline="0" noProof="0" dirty="0">
              <a:ln>
                <a:noFill/>
              </a:ln>
              <a:solidFill>
                <a:srgbClr val="1D1F58"/>
              </a:solidFill>
              <a:uLnTx/>
              <a:uFillTx/>
              <a:latin typeface="Gautami" panose="020B0502040204020203" pitchFamily="34" charset="0"/>
              <a:ea typeface="+mn-ea"/>
              <a:cs typeface="Gautam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E9190-63F7-4A63-A1B9-8625E7BB06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/>
          <a:stretch/>
        </p:blipFill>
        <p:spPr>
          <a:xfrm rot="5400000">
            <a:off x="5569591" y="235591"/>
            <a:ext cx="1052818" cy="1219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95BB55-929D-2EED-D3AF-C313DCE8B789}"/>
              </a:ext>
            </a:extLst>
          </p:cNvPr>
          <p:cNvSpPr txBox="1"/>
          <p:nvPr/>
        </p:nvSpPr>
        <p:spPr>
          <a:xfrm>
            <a:off x="236830" y="291485"/>
            <a:ext cx="3829632" cy="62750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utami" panose="020B0502040204020203" pitchFamily="34" charset="0"/>
              <a:ea typeface="+mn-ea"/>
              <a:cs typeface="Gautami" panose="020B0502040204020203" pitchFamily="34" charset="0"/>
            </a:endParaRPr>
          </a:p>
        </p:txBody>
      </p:sp>
      <p:pic>
        <p:nvPicPr>
          <p:cNvPr id="3" name="Picture 2" descr="Aerial view of a neighborhood&#10;&#10;Description automatically generated">
            <a:extLst>
              <a:ext uri="{FF2B5EF4-FFF2-40B4-BE49-F238E27FC236}">
                <a16:creationId xmlns:a16="http://schemas.microsoft.com/office/drawing/2014/main" id="{E8B90A59-DF0B-2062-B4F7-0A1FE65CEA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50" r="3995" b="4250"/>
          <a:stretch/>
        </p:blipFill>
        <p:spPr>
          <a:xfrm>
            <a:off x="3230431" y="0"/>
            <a:ext cx="8961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43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lueprint&#10;&#10;Description automatically generated">
            <a:extLst>
              <a:ext uri="{FF2B5EF4-FFF2-40B4-BE49-F238E27FC236}">
                <a16:creationId xmlns:a16="http://schemas.microsoft.com/office/drawing/2014/main" id="{44FAC870-C03C-299C-2F56-431C4BAF2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2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p of a city&#10;&#10;Description automatically generated">
            <a:extLst>
              <a:ext uri="{FF2B5EF4-FFF2-40B4-BE49-F238E27FC236}">
                <a16:creationId xmlns:a16="http://schemas.microsoft.com/office/drawing/2014/main" id="{95D1BEED-09AB-C652-D141-A9135568A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6837AD-C619-D6A2-7889-C4B09CCBB9A3}"/>
              </a:ext>
            </a:extLst>
          </p:cNvPr>
          <p:cNvSpPr/>
          <p:nvPr/>
        </p:nvSpPr>
        <p:spPr>
          <a:xfrm>
            <a:off x="9853612" y="2124076"/>
            <a:ext cx="154781" cy="121444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77671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print of a building&#10;&#10;Description automatically generated">
            <a:extLst>
              <a:ext uri="{FF2B5EF4-FFF2-40B4-BE49-F238E27FC236}">
                <a16:creationId xmlns:a16="http://schemas.microsoft.com/office/drawing/2014/main" id="{E6F9BEDE-3F39-6DAA-D6D5-88C3DE9463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" b="2053"/>
          <a:stretch/>
        </p:blipFill>
        <p:spPr>
          <a:xfrm>
            <a:off x="439936" y="0"/>
            <a:ext cx="11312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87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10738</TotalTime>
  <Words>27</Words>
  <Application>Microsoft Office PowerPoint</Application>
  <PresentationFormat>Widescreen</PresentationFormat>
  <Paragraphs>14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 Black</vt:lpstr>
      <vt:lpstr>Arial</vt:lpstr>
      <vt:lpstr>Calibri</vt:lpstr>
      <vt:lpstr>Calibri Light</vt:lpstr>
      <vt:lpstr>Gautami</vt:lpstr>
      <vt:lpstr>Office Theme</vt:lpstr>
      <vt:lpstr>South Bend Common Council November 27,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Bend Board of Zoning Appeals March 1, 2021</dc:title>
  <dc:creator>Joseph R. Molnar</dc:creator>
  <cp:lastModifiedBy>Skip Morrell</cp:lastModifiedBy>
  <cp:revision>224</cp:revision>
  <dcterms:created xsi:type="dcterms:W3CDTF">2021-02-26T18:57:10Z</dcterms:created>
  <dcterms:modified xsi:type="dcterms:W3CDTF">2023-11-27T18:43:10Z</dcterms:modified>
</cp:coreProperties>
</file>