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81" r:id="rId3"/>
    <p:sldId id="282" r:id="rId4"/>
    <p:sldId id="272" r:id="rId5"/>
    <p:sldId id="276" r:id="rId6"/>
    <p:sldId id="28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  <a:ea typeface="+mn-ea"/>
                <a:cs typeface="+mn-cs"/>
              </a:defRPr>
            </a:pPr>
            <a:r>
              <a:rPr lang="en-US" sz="2000" b="1"/>
              <a:t>TIF Revenues ($m)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'Revenues '!$A$3</c:f>
              <c:strCache>
                <c:ptCount val="1"/>
                <c:pt idx="0">
                  <c:v>River West 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Lato" panose="020F0502020204030203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'Revenues '!$C$2:$G$2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'Revenues '!$C$3:$G$3</c:f>
              <c:numCache>
                <c:formatCode>"$"#,##0.00</c:formatCode>
                <c:ptCount val="5"/>
                <c:pt idx="0">
                  <c:v>17.57</c:v>
                </c:pt>
                <c:pt idx="1">
                  <c:v>17.489999999999998</c:v>
                </c:pt>
                <c:pt idx="2">
                  <c:v>16.899999999999999</c:v>
                </c:pt>
                <c:pt idx="3">
                  <c:v>18.27</c:v>
                </c:pt>
                <c:pt idx="4">
                  <c:v>18.37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DD-4905-9B57-9D975FDF30DF}"/>
            </c:ext>
          </c:extLst>
        </c:ser>
        <c:ser>
          <c:idx val="1"/>
          <c:order val="1"/>
          <c:tx>
            <c:strRef>
              <c:f>'Revenues '!$A$4</c:f>
              <c:strCache>
                <c:ptCount val="1"/>
                <c:pt idx="0">
                  <c:v>River East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 panose="020F0502020204030203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'Revenues '!$C$2:$G$2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'Revenues '!$C$4:$G$4</c:f>
              <c:numCache>
                <c:formatCode>"$"#,##0.00</c:formatCode>
                <c:ptCount val="5"/>
                <c:pt idx="0">
                  <c:v>7.14</c:v>
                </c:pt>
                <c:pt idx="1">
                  <c:v>8.64</c:v>
                </c:pt>
                <c:pt idx="2">
                  <c:v>8.3800000000000008</c:v>
                </c:pt>
                <c:pt idx="3">
                  <c:v>9.8800000000000008</c:v>
                </c:pt>
                <c:pt idx="4">
                  <c:v>9.9499999999999993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DD-4905-9B57-9D975FDF30DF}"/>
            </c:ext>
          </c:extLst>
        </c:ser>
        <c:ser>
          <c:idx val="2"/>
          <c:order val="2"/>
          <c:tx>
            <c:strRef>
              <c:f>'Revenues '!$A$5</c:f>
              <c:strCache>
                <c:ptCount val="1"/>
                <c:pt idx="0">
                  <c:v>South Side</c:v>
                </c:pt>
              </c:strCache>
            </c:strRef>
          </c:tx>
          <c:spPr>
            <a:solidFill>
              <a:srgbClr val="8C59C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 panose="020F0502020204030203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'Revenues '!$C$2:$G$2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'Revenues '!$C$5:$G$5</c:f>
              <c:numCache>
                <c:formatCode>"$"#,##0.00</c:formatCode>
                <c:ptCount val="5"/>
                <c:pt idx="0">
                  <c:v>2.2400000000000002</c:v>
                </c:pt>
                <c:pt idx="1">
                  <c:v>2.06</c:v>
                </c:pt>
                <c:pt idx="2">
                  <c:v>1.89</c:v>
                </c:pt>
                <c:pt idx="3">
                  <c:v>1.89</c:v>
                </c:pt>
                <c:pt idx="4">
                  <c:v>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DD-4905-9B57-9D975FDF30DF}"/>
            </c:ext>
          </c:extLst>
        </c:ser>
        <c:ser>
          <c:idx val="3"/>
          <c:order val="3"/>
          <c:tx>
            <c:strRef>
              <c:f>'Revenues '!$A$6</c:f>
              <c:strCache>
                <c:ptCount val="1"/>
                <c:pt idx="0">
                  <c:v>Douglas Road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6.00901257255764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4C-4CFE-A838-11E88A987D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 panose="020F0502020204030203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'Revenues '!$C$2:$G$2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'Revenues '!$C$6:$G$6</c:f>
              <c:numCache>
                <c:formatCode>General</c:formatCode>
                <c:ptCount val="5"/>
                <c:pt idx="2" formatCode="&quot;$&quot;#,##0.00">
                  <c:v>0.37</c:v>
                </c:pt>
                <c:pt idx="3" formatCode="&quot;$&quot;#,##0.00">
                  <c:v>0.16700000000000001</c:v>
                </c:pt>
                <c:pt idx="4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DD-4905-9B57-9D975FDF30DF}"/>
            </c:ext>
          </c:extLst>
        </c:ser>
        <c:ser>
          <c:idx val="4"/>
          <c:order val="4"/>
          <c:tx>
            <c:strRef>
              <c:f>'Revenues '!$A$7</c:f>
              <c:strCache>
                <c:ptCount val="1"/>
                <c:pt idx="0">
                  <c:v>West Washington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 panose="020F0502020204030203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'Revenues '!$C$2:$G$2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'Revenues '!$C$7:$G$7</c:f>
              <c:numCache>
                <c:formatCode>"$"#,##0.00</c:formatCode>
                <c:ptCount val="5"/>
                <c:pt idx="0">
                  <c:v>0.32</c:v>
                </c:pt>
                <c:pt idx="1">
                  <c:v>0.33</c:v>
                </c:pt>
                <c:pt idx="2">
                  <c:v>0.28999999999999998</c:v>
                </c:pt>
                <c:pt idx="3">
                  <c:v>0.28999999999999998</c:v>
                </c:pt>
                <c:pt idx="4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DD-4905-9B57-9D975FDF30D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7289471"/>
        <c:axId val="320381599"/>
      </c:barChart>
      <c:catAx>
        <c:axId val="577289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  <a:ea typeface="+mn-ea"/>
                <a:cs typeface="+mn-cs"/>
              </a:defRPr>
            </a:pPr>
            <a:endParaRPr lang="en-US"/>
          </a:p>
        </c:txPr>
        <c:crossAx val="320381599"/>
        <c:crosses val="autoZero"/>
        <c:auto val="1"/>
        <c:lblAlgn val="ctr"/>
        <c:lblOffset val="100"/>
        <c:noMultiLvlLbl val="0"/>
      </c:catAx>
      <c:valAx>
        <c:axId val="3203815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ato" panose="020F0502020204030203"/>
                    <a:ea typeface="+mn-ea"/>
                    <a:cs typeface="+mn-cs"/>
                  </a:defRPr>
                </a:pPr>
                <a:r>
                  <a:rPr lang="en-US" sz="1400" b="1"/>
                  <a:t>Revenue in Millions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" panose="020F0502020204030203"/>
                  <a:ea typeface="+mn-ea"/>
                  <a:cs typeface="+mn-cs"/>
                </a:defRPr>
              </a:pPr>
              <a:endParaRPr lang="en-US"/>
            </a:p>
          </c:txPr>
        </c:title>
        <c:numFmt formatCode="_(&quot;$&quot;* #,##0.00_);_(&quot;$&quot;* \(#,##0.00\);_(&quot;$&quot;* &quot;-&quot;??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  <a:ea typeface="+mn-ea"/>
                <a:cs typeface="+mn-cs"/>
              </a:defRPr>
            </a:pPr>
            <a:endParaRPr lang="en-US"/>
          </a:p>
        </c:txPr>
        <c:crossAx val="577289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1000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Lato" panose="020F0502020204030203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B228E-D594-43CA-8756-1942850C877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0DFEE-5F61-4C19-8E91-B3C6D6B86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162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9011E-8C52-4694-8C31-10D66D5DB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790967"/>
            <a:ext cx="9144000" cy="1773854"/>
          </a:xfrm>
          <a:ln w="22225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anchor="b"/>
          <a:lstStyle>
            <a:lvl1pPr algn="ctr">
              <a:defRPr sz="6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D6170-8927-4D44-86A7-D9C6997EE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9951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2BB78-29D0-4D44-9093-CE0D9B376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C8EE4-A451-4145-A40F-12C60D9A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26BDB-6594-4C8A-BF35-941330B17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3BFACF91-1361-4523-9199-4A7905A4C6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680" y="300045"/>
            <a:ext cx="2206639" cy="220344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C18ABE-80CF-4C41-BF75-D466DDBEC2C7}"/>
              </a:ext>
            </a:extLst>
          </p:cNvPr>
          <p:cNvCxnSpPr/>
          <p:nvPr userDrawn="1"/>
        </p:nvCxnSpPr>
        <p:spPr>
          <a:xfrm>
            <a:off x="1523999" y="4628203"/>
            <a:ext cx="9144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D805F7-1F33-4DFC-87A2-9FDA3DADD27A}"/>
              </a:ext>
            </a:extLst>
          </p:cNvPr>
          <p:cNvCxnSpPr/>
          <p:nvPr userDrawn="1"/>
        </p:nvCxnSpPr>
        <p:spPr>
          <a:xfrm>
            <a:off x="1523999" y="4585460"/>
            <a:ext cx="9144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675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DE9DD-F2BC-4C0A-9437-7646245BE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05" y="365125"/>
            <a:ext cx="10515600" cy="1325563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A44A1-9DFC-4AB8-B948-31587D0B7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05" y="1825625"/>
            <a:ext cx="10515600" cy="4143854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597A1-8273-44B8-9589-9E8C9307B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A7C-24F5-47AD-A150-62D848B7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16C16-40FC-4E98-BEDC-2A4D1500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95857F-FF99-48E2-A761-F29632C31125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id="{27A290B0-FF51-4026-A4A0-002EC28A0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3" y="6245225"/>
            <a:ext cx="545302" cy="5445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D11B85-520A-4526-8D0E-1C0170DC3A47}"/>
              </a:ext>
            </a:extLst>
          </p:cNvPr>
          <p:cNvSpPr txBox="1"/>
          <p:nvPr userDrawn="1"/>
        </p:nvSpPr>
        <p:spPr>
          <a:xfrm>
            <a:off x="1044515" y="6302037"/>
            <a:ext cx="101029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Baskerville Old Face" panose="02020602080505020303" pitchFamily="18" charset="0"/>
              </a:rPr>
              <a:t>CITY OF SOUTH BEND</a:t>
            </a:r>
          </a:p>
          <a:p>
            <a:r>
              <a:rPr lang="en-US" sz="1100" dirty="0">
                <a:solidFill>
                  <a:schemeClr val="bg1"/>
                </a:solidFill>
                <a:latin typeface="Baskerville Old Face" panose="02020602080505020303" pitchFamily="18" charset="0"/>
              </a:rPr>
              <a:t>DEPARTMENT OF COMMUNITY INVESTMENT</a:t>
            </a:r>
          </a:p>
        </p:txBody>
      </p:sp>
    </p:spTree>
    <p:extLst>
      <p:ext uri="{BB962C8B-B14F-4D97-AF65-F5344CB8AC3E}">
        <p14:creationId xmlns:p14="http://schemas.microsoft.com/office/powerpoint/2010/main" val="1578971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BFAACF-562F-51E4-ACD2-08BB8E81916A}"/>
              </a:ext>
            </a:extLst>
          </p:cNvPr>
          <p:cNvSpPr/>
          <p:nvPr userDrawn="1"/>
        </p:nvSpPr>
        <p:spPr>
          <a:xfrm>
            <a:off x="0" y="0"/>
            <a:ext cx="12192000" cy="10099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DDE9DD-F2BC-4C0A-9437-7646245BE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05" y="245422"/>
            <a:ext cx="10515600" cy="519090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>
                    <a:lumMod val="75000"/>
                  </a:schemeClr>
                </a:solidFill>
                <a:latin typeface="Lato Black" panose="020B0604020202020204" pitchFamily="34" charset="0"/>
                <a:ea typeface="Lato Black" panose="020B0604020202020204" pitchFamily="34" charset="0"/>
                <a:cs typeface="Lato Black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A44A1-9DFC-4AB8-B948-31587D0B7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05" y="1357073"/>
            <a:ext cx="10515600" cy="4143854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597A1-8273-44B8-9589-9E8C9307B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A7C-24F5-47AD-A150-62D848B7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16C16-40FC-4E98-BEDC-2A4D1500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95857F-FF99-48E2-A761-F29632C31125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id="{27A290B0-FF51-4026-A4A0-002EC28A0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3" y="6245225"/>
            <a:ext cx="545302" cy="5445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D11B85-520A-4526-8D0E-1C0170DC3A47}"/>
              </a:ext>
            </a:extLst>
          </p:cNvPr>
          <p:cNvSpPr txBox="1"/>
          <p:nvPr userDrawn="1"/>
        </p:nvSpPr>
        <p:spPr>
          <a:xfrm>
            <a:off x="1044515" y="6302037"/>
            <a:ext cx="101029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Baskerville Old Face" panose="02020602080505020303" pitchFamily="18" charset="0"/>
              </a:rPr>
              <a:t>CITY OF SOUTH BEND</a:t>
            </a:r>
          </a:p>
          <a:p>
            <a:r>
              <a:rPr lang="en-US" sz="1100" dirty="0">
                <a:solidFill>
                  <a:schemeClr val="bg1"/>
                </a:solidFill>
                <a:latin typeface="Baskerville Old Face" panose="02020602080505020303" pitchFamily="18" charset="0"/>
              </a:rPr>
              <a:t>DEPARTMENT OF COMMUNITY INVESTMENT</a:t>
            </a:r>
          </a:p>
        </p:txBody>
      </p:sp>
    </p:spTree>
    <p:extLst>
      <p:ext uri="{BB962C8B-B14F-4D97-AF65-F5344CB8AC3E}">
        <p14:creationId xmlns:p14="http://schemas.microsoft.com/office/powerpoint/2010/main" val="31599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FC2FD-AD02-43D3-8B3F-678330124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2F12E-C200-4F16-9543-170CDF2F7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B6B59-D22E-4E84-A080-E9486DDFE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6C05B-9FFF-4A18-8B99-A584848F5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AF08D-2224-407E-8EF6-F907CAE40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068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9EC65-7AAE-4432-9D9D-0432CD95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43E33-8139-43E6-86F3-72132DF49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508D32-4CC4-4EBB-BAEB-84940EF65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C9301A-5406-4BCC-8A14-8FB52372D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B9394-E0C1-4A95-B8FB-FD3C36147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FC340-4882-472E-9DC7-5A7EC3FC2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9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A699E-F867-41DD-8663-3100DBB9C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994AE-AA83-4845-B36F-89464BBE6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422EC-5456-422C-B874-6BEC94FAE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97245-16E8-4DB5-9EE6-24F3242A4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2D9462-E9FC-45CB-975C-0DF6FDD2C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B8D2F0-51B3-44EB-975D-0C7469EB2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45AC1-DDA2-4CC4-B40B-383772DEF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CA7983-B4A8-4399-846F-E2A00FA4D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9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DBF30-D707-4B4C-B358-210DD8C16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D6FF55-A8E4-4D05-A09D-25F044CA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BB2853-8622-44B1-B70F-93B78CBF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B145EF-2432-4BA4-9822-E281CB2F4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2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F0A31B-2FC7-4C03-964D-DE4DE774C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F38ABB-5F37-456F-BDCE-0E98ADCAB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12E581-C5D3-4C4A-ACA7-044298665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085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BD67D-0A73-48C0-89F0-A79B4AD8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5E7E7-6E82-48CA-A341-F0DF6FAB5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EAB8B-27DF-4D6A-B32A-0BEBE4493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754BB-1DE8-4D3E-A258-3C83B0AA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D95F8-CFE0-47ED-AD1F-515856BA8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4FAA6-1498-4DB6-B357-BC5D7407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08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7AB92-BF1F-488B-9535-FEC20CE6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B0885-FCE7-4181-A00F-A15EED2D9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DFDE0-EBD1-4784-A831-902DBE711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B3872-B2D2-4460-A6CD-EE7BAC41F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76C37-F7C4-4FC4-A8A1-175995BD0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A9820-E165-4B55-B428-1ECFAA425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6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DAA9C-8F51-4EF6-81D0-F77F22C8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6AE0B0-B673-4994-9456-FBFB1CEE2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CD184-AD44-47FC-8923-CC452850A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8CF0F-D6F7-4BB5-B0B8-D1EFA739D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B2F4A-A3FA-4117-817F-0D9619DAB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36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4EBBC2-651C-4BC1-9B1D-3DB23288AB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73A9CB-BE10-4774-9730-0D6E81B3B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B6F39-6BBF-4F1E-BD30-77174E61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23AC4-1A35-4AF6-80B9-91CDA4E88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39445-C90C-40A7-A120-D8A5F6886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06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492FD1-F718-4556-BB4B-2FE8832A5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770CA-C6CA-4DCB-81D9-508ECC48A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7B4FB-BCC4-4793-9550-AA349B3A3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2187B-E8D5-4D1D-BF0D-597F0A762D26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4D61F-917E-40E2-A457-5D7E31026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63C1F-86F4-4F56-8A47-9A917C8AF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9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0B047-6C72-469F-852B-B5D700C3D6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72717"/>
            <a:ext cx="9144000" cy="113582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Department of Community Investment</a:t>
            </a:r>
            <a:b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US" sz="40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20E237-D042-425D-AC4B-FE5615F9E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08538"/>
            <a:ext cx="9144000" cy="1655762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October 27, </a:t>
            </a:r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2022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259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BC4AB-FEED-F5AD-9455-E687327B8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Redevelopment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A6829-2FF4-D38A-99D1-010F5105B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Lato" panose="020F0502020204030203"/>
              </a:rPr>
              <a:t>324 - River West TIF District</a:t>
            </a:r>
          </a:p>
          <a:p>
            <a:r>
              <a:rPr lang="en-US" sz="2400" dirty="0">
                <a:latin typeface="Lato" panose="020F0502020204030203"/>
              </a:rPr>
              <a:t>422 – West Washington TIF District</a:t>
            </a:r>
          </a:p>
          <a:p>
            <a:r>
              <a:rPr lang="en-US" sz="2400" dirty="0">
                <a:latin typeface="Lato" panose="020F0502020204030203"/>
              </a:rPr>
              <a:t>429, 436 – River East TIF District</a:t>
            </a:r>
          </a:p>
          <a:p>
            <a:r>
              <a:rPr lang="en-US" sz="2400" dirty="0">
                <a:latin typeface="Lato" panose="020F0502020204030203"/>
              </a:rPr>
              <a:t>430 – South Side TIF District</a:t>
            </a:r>
          </a:p>
          <a:p>
            <a:r>
              <a:rPr lang="en-US" sz="2400" dirty="0">
                <a:latin typeface="Lato" panose="020F0502020204030203"/>
              </a:rPr>
              <a:t>433 – Redevelopment Admin/Pokagon Fund</a:t>
            </a:r>
          </a:p>
          <a:p>
            <a:r>
              <a:rPr lang="en-US" sz="2400" dirty="0">
                <a:latin typeface="Lato" panose="020F0502020204030203"/>
              </a:rPr>
              <a:t>435 – Douglas Road TIF District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694E51-C3A4-5510-FA56-1D57CD6931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174" t="7094" r="14747"/>
          <a:stretch/>
        </p:blipFill>
        <p:spPr>
          <a:xfrm>
            <a:off x="7241309" y="15685"/>
            <a:ext cx="4950691" cy="61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02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FC2FE16-E392-C598-C977-85AF7449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137640"/>
              </p:ext>
            </p:extLst>
          </p:nvPr>
        </p:nvGraphicFramePr>
        <p:xfrm>
          <a:off x="1039520" y="477719"/>
          <a:ext cx="9633098" cy="5562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1214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61661-4BBA-1662-02CA-90BBDACBE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REDEVELOPMENT FUNDS (INFORMATIONAL)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BE5E7-A2A1-CD56-A19B-2DD12B00E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Major Upcoming/Ongoing Projects</a:t>
            </a:r>
          </a:p>
          <a:p>
            <a:pPr>
              <a:lnSpc>
                <a:spcPct val="120000"/>
              </a:lnSpc>
            </a:pPr>
            <a:r>
              <a:rPr lang="en-US" dirty="0"/>
              <a:t>More than $2 M match to support 4 IHCDA Low Income Housing Tax Credits applications (award announcements in November)</a:t>
            </a:r>
          </a:p>
          <a:p>
            <a:pPr>
              <a:lnSpc>
                <a:spcPct val="120000"/>
              </a:lnSpc>
            </a:pPr>
            <a:r>
              <a:rPr lang="en-US" dirty="0"/>
              <a:t>$300,000 to support Ward Bakery adaptive re-use on Portage Avenue (along with support from Revolving Loan Fund)</a:t>
            </a:r>
          </a:p>
          <a:p>
            <a:pPr>
              <a:lnSpc>
                <a:spcPct val="120000"/>
              </a:lnSpc>
            </a:pPr>
            <a:r>
              <a:rPr lang="en-US" dirty="0"/>
              <a:t>$1.4 M to support United Way Southeast Center</a:t>
            </a:r>
          </a:p>
          <a:p>
            <a:pPr>
              <a:lnSpc>
                <a:spcPct val="120000"/>
              </a:lnSpc>
            </a:pPr>
            <a:r>
              <a:rPr lang="en-US" dirty="0"/>
              <a:t>$4.5 M for Rebuilding Our Streets initiative</a:t>
            </a:r>
          </a:p>
          <a:p>
            <a:pPr>
              <a:lnSpc>
                <a:spcPct val="120000"/>
              </a:lnSpc>
            </a:pPr>
            <a:r>
              <a:rPr lang="en-US" dirty="0"/>
              <a:t>$500,000 to support Pure Green Farms $30 million greenhouse facility and Phase II</a:t>
            </a:r>
          </a:p>
          <a:p>
            <a:pPr>
              <a:lnSpc>
                <a:spcPct val="120000"/>
              </a:lnSpc>
            </a:pPr>
            <a:r>
              <a:rPr lang="en-US" dirty="0"/>
              <a:t>$500,000 for scattered site Permanent Supportive Housing match</a:t>
            </a:r>
          </a:p>
          <a:p>
            <a:pPr>
              <a:lnSpc>
                <a:spcPct val="120000"/>
              </a:lnSpc>
            </a:pPr>
            <a:r>
              <a:rPr lang="en-US" dirty="0"/>
              <a:t>$500,000 set aside for south side neighborhood park</a:t>
            </a:r>
          </a:p>
          <a:p>
            <a:pPr>
              <a:lnSpc>
                <a:spcPct val="120000"/>
              </a:lnSpc>
            </a:pPr>
            <a:r>
              <a:rPr lang="en-US" dirty="0"/>
              <a:t>$3 M for Fire Station #8 renovation</a:t>
            </a:r>
          </a:p>
        </p:txBody>
      </p:sp>
    </p:spTree>
    <p:extLst>
      <p:ext uri="{BB962C8B-B14F-4D97-AF65-F5344CB8AC3E}">
        <p14:creationId xmlns:p14="http://schemas.microsoft.com/office/powerpoint/2010/main" val="841272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3C39F-9905-A71B-46E3-84BED9FA7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B029-73CE-5F7D-4B90-B22E1FA7D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READI</a:t>
            </a:r>
          </a:p>
          <a:p>
            <a:pPr lvl="1"/>
            <a:r>
              <a:rPr lang="en-US" dirty="0"/>
              <a:t>Focused on maximizing impact of $50 million awarded to South Bend-Elkhart Region by the IEDC</a:t>
            </a:r>
          </a:p>
          <a:p>
            <a:pPr lvl="1"/>
            <a:r>
              <a:rPr lang="en-US" dirty="0"/>
              <a:t>Awards announced Sept. 19 </a:t>
            </a:r>
          </a:p>
          <a:p>
            <a:pPr lvl="1"/>
            <a:r>
              <a:rPr lang="en-US" dirty="0"/>
              <a:t>Beacon Integrative Health and Lifestyle District &amp; Memorial Tower Expansion - $400+ million investment, 550 FTEs, structured parking needs, 240 housing units, hotel, health &amp; fitness center, office, retail </a:t>
            </a:r>
          </a:p>
          <a:p>
            <a:r>
              <a:rPr lang="en-US" dirty="0"/>
              <a:t>Hotel/Motel</a:t>
            </a:r>
          </a:p>
          <a:p>
            <a:pPr lvl="1"/>
            <a:r>
              <a:rPr lang="en-US" dirty="0"/>
              <a:t>New trail opportunities</a:t>
            </a:r>
          </a:p>
          <a:p>
            <a:r>
              <a:rPr lang="en-US" dirty="0"/>
              <a:t>Federal opportunities</a:t>
            </a:r>
          </a:p>
          <a:p>
            <a:pPr lvl="1"/>
            <a:r>
              <a:rPr lang="en-US" dirty="0"/>
              <a:t>Reconnecting Our Communities Grant Application</a:t>
            </a:r>
          </a:p>
          <a:p>
            <a:pPr lvl="1"/>
            <a:r>
              <a:rPr lang="en-US" dirty="0"/>
              <a:t>RAISE Grant</a:t>
            </a:r>
          </a:p>
          <a:p>
            <a:pPr lvl="1"/>
            <a:r>
              <a:rPr lang="en-US" dirty="0"/>
              <a:t>EV Charging Infrastructure Grant</a:t>
            </a:r>
          </a:p>
          <a:p>
            <a:r>
              <a:rPr lang="en-US" dirty="0"/>
              <a:t>Neighborhood Plan Implementation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551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176A3-754F-337B-1BFA-DC3345882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2023 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8AE63E-690B-C420-A5CD-FFC5662D8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05" y="1357072"/>
            <a:ext cx="10515600" cy="442193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Continue focus on New Neighborhood Housing initiative to minimize appraisal gap and move more vacant lots to constructive uses</a:t>
            </a:r>
          </a:p>
          <a:p>
            <a:r>
              <a:rPr lang="en-US" dirty="0"/>
              <a:t>Implementation of NWS, NE, Kennedy Park, and Rum Village plans</a:t>
            </a:r>
          </a:p>
          <a:p>
            <a:r>
              <a:rPr lang="en-US" dirty="0"/>
              <a:t>Improve resident engagement on City services and direct neighborhood association support</a:t>
            </a:r>
          </a:p>
          <a:p>
            <a:r>
              <a:rPr lang="en-US" dirty="0"/>
              <a:t>Increase meaningful information available on City services, including better accessibility of information online (e.g. city property database)</a:t>
            </a:r>
          </a:p>
          <a:p>
            <a:r>
              <a:rPr lang="en-US" dirty="0"/>
              <a:t>Continue to pilot economic empowerment programs</a:t>
            </a:r>
          </a:p>
          <a:p>
            <a:r>
              <a:rPr lang="en-US" dirty="0"/>
              <a:t>Expand workforce development programming and build connections with other organizations and agencies to understand holistic workforce development landscape</a:t>
            </a:r>
          </a:p>
          <a:p>
            <a:r>
              <a:rPr lang="en-US" dirty="0"/>
              <a:t>Increase financing for small businesses</a:t>
            </a:r>
          </a:p>
          <a:p>
            <a:r>
              <a:rPr lang="en-US" dirty="0"/>
              <a:t>Promote greater density within the urban core and surrounding neighborhoods</a:t>
            </a:r>
          </a:p>
          <a:p>
            <a:r>
              <a:rPr lang="en-US" dirty="0"/>
              <a:t>Maximize impact of READI, state, and federal grant opportunities</a:t>
            </a:r>
          </a:p>
        </p:txBody>
      </p:sp>
    </p:spTree>
    <p:extLst>
      <p:ext uri="{BB962C8B-B14F-4D97-AF65-F5344CB8AC3E}">
        <p14:creationId xmlns:p14="http://schemas.microsoft.com/office/powerpoint/2010/main" val="854720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E55F0F0-541F-4201-9D5E-19BAD61E3882}" vid="{BD4BB76C-83AA-45B6-8479-94E2B0F7BD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DCI Presentation Template</Template>
  <TotalTime>9983</TotalTime>
  <Words>371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Baskerville Old Face</vt:lpstr>
      <vt:lpstr>Calibri</vt:lpstr>
      <vt:lpstr>Calibri Light</vt:lpstr>
      <vt:lpstr>Lato</vt:lpstr>
      <vt:lpstr>Lato Black</vt:lpstr>
      <vt:lpstr>Office Theme</vt:lpstr>
      <vt:lpstr>Department of Community Investment </vt:lpstr>
      <vt:lpstr>Redevelopment Funds</vt:lpstr>
      <vt:lpstr>PowerPoint Presentation</vt:lpstr>
      <vt:lpstr>REDEVELOPMENT FUNDS (INFORMATIONAL)</vt:lpstr>
      <vt:lpstr>OPPORTUNITIES</vt:lpstr>
      <vt:lpstr>2023 GOALS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Community Investment</dc:title>
  <dc:creator>Caleb Bauer</dc:creator>
  <cp:lastModifiedBy>Caleb Bauer</cp:lastModifiedBy>
  <cp:revision>69</cp:revision>
  <dcterms:created xsi:type="dcterms:W3CDTF">2022-05-20T18:15:06Z</dcterms:created>
  <dcterms:modified xsi:type="dcterms:W3CDTF">2022-10-27T12:50:46Z</dcterms:modified>
</cp:coreProperties>
</file>