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74" r:id="rId2"/>
    <p:sldId id="271" r:id="rId3"/>
    <p:sldId id="279" r:id="rId4"/>
    <p:sldId id="267" r:id="rId5"/>
    <p:sldId id="276" r:id="rId6"/>
    <p:sldId id="259" r:id="rId7"/>
    <p:sldId id="278" r:id="rId8"/>
    <p:sldId id="281" r:id="rId9"/>
    <p:sldId id="282" r:id="rId10"/>
    <p:sldId id="283" r:id="rId11"/>
    <p:sldId id="277" r:id="rId12"/>
    <p:sldId id="284" r:id="rId13"/>
    <p:sldId id="285" r:id="rId14"/>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1B4F"/>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3" autoAdjust="0"/>
    <p:restoredTop sz="94660"/>
  </p:normalViewPr>
  <p:slideViewPr>
    <p:cSldViewPr snapToGrid="0" showGuides="1">
      <p:cViewPr varScale="1">
        <p:scale>
          <a:sx n="114" d="100"/>
          <a:sy n="114" d="100"/>
        </p:scale>
        <p:origin x="396" y="10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C7B827B1-C850-44F8-99E4-AB401FFCD430}" type="datetimeFigureOut">
              <a:rPr lang="en-US" smtClean="0"/>
              <a:t>9/30/2021</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1D99B516-6F1C-4F3B-826A-1A0C5FDFA90E}" type="slidenum">
              <a:rPr lang="en-US" smtClean="0"/>
              <a:t>‹#›</a:t>
            </a:fld>
            <a:endParaRPr lang="en-US" dirty="0"/>
          </a:p>
        </p:txBody>
      </p:sp>
    </p:spTree>
    <p:extLst>
      <p:ext uri="{BB962C8B-B14F-4D97-AF65-F5344CB8AC3E}">
        <p14:creationId xmlns:p14="http://schemas.microsoft.com/office/powerpoint/2010/main" val="24286951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endParaRPr lang="en-US" dirty="0"/>
          </a:p>
        </p:txBody>
      </p:sp>
    </p:spTree>
    <p:extLst>
      <p:ext uri="{BB962C8B-B14F-4D97-AF65-F5344CB8AC3E}">
        <p14:creationId xmlns:p14="http://schemas.microsoft.com/office/powerpoint/2010/main" val="1531152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81E569A-50BB-4E07-84A3-5EF7593B8160}" type="datetimeFigureOut">
              <a:rPr lang="en-US" smtClean="0"/>
              <a:t>9/30/2021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59E4735-035A-4DDF-BC24-63E0ABBBB3B4}" type="slidenum">
              <a:rPr lang="en-US" smtClean="0"/>
              <a:t>‹#›</a:t>
            </a:fld>
            <a:endParaRPr lang="en-US" dirty="0"/>
          </a:p>
        </p:txBody>
      </p:sp>
    </p:spTree>
    <p:extLst>
      <p:ext uri="{BB962C8B-B14F-4D97-AF65-F5344CB8AC3E}">
        <p14:creationId xmlns:p14="http://schemas.microsoft.com/office/powerpoint/2010/main" val="1404881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1E569A-50BB-4E07-84A3-5EF7593B8160}" type="datetimeFigureOut">
              <a:rPr lang="en-US" smtClean="0"/>
              <a:t>9/30/2021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59E4735-035A-4DDF-BC24-63E0ABBBB3B4}" type="slidenum">
              <a:rPr lang="en-US" smtClean="0"/>
              <a:t>‹#›</a:t>
            </a:fld>
            <a:endParaRPr lang="en-US" dirty="0"/>
          </a:p>
        </p:txBody>
      </p:sp>
    </p:spTree>
    <p:extLst>
      <p:ext uri="{BB962C8B-B14F-4D97-AF65-F5344CB8AC3E}">
        <p14:creationId xmlns:p14="http://schemas.microsoft.com/office/powerpoint/2010/main" val="3387137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81E569A-50BB-4E07-84A3-5EF7593B8160}" type="datetimeFigureOut">
              <a:rPr lang="en-US" smtClean="0"/>
              <a:t>9/30/2021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59E4735-035A-4DDF-BC24-63E0ABBBB3B4}" type="slidenum">
              <a:rPr lang="en-US" smtClean="0"/>
              <a:t>‹#›</a:t>
            </a:fld>
            <a:endParaRPr lang="en-US" dirty="0"/>
          </a:p>
        </p:txBody>
      </p:sp>
    </p:spTree>
    <p:extLst>
      <p:ext uri="{BB962C8B-B14F-4D97-AF65-F5344CB8AC3E}">
        <p14:creationId xmlns:p14="http://schemas.microsoft.com/office/powerpoint/2010/main" val="2946317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81E569A-50BB-4E07-84A3-5EF7593B8160}" type="datetimeFigureOut">
              <a:rPr lang="en-US" smtClean="0"/>
              <a:t>9/30/2021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59E4735-035A-4DDF-BC24-63E0ABBBB3B4}" type="slidenum">
              <a:rPr lang="en-US" smtClean="0"/>
              <a:t>‹#›</a:t>
            </a:fld>
            <a:endParaRPr lang="en-US" dirty="0"/>
          </a:p>
        </p:txBody>
      </p:sp>
    </p:spTree>
    <p:extLst>
      <p:ext uri="{BB962C8B-B14F-4D97-AF65-F5344CB8AC3E}">
        <p14:creationId xmlns:p14="http://schemas.microsoft.com/office/powerpoint/2010/main" val="728559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81E569A-50BB-4E07-84A3-5EF7593B8160}" type="datetimeFigureOut">
              <a:rPr lang="en-US" smtClean="0"/>
              <a:t>9/30/2021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59E4735-035A-4DDF-BC24-63E0ABBBB3B4}" type="slidenum">
              <a:rPr lang="en-US" smtClean="0"/>
              <a:t>‹#›</a:t>
            </a:fld>
            <a:endParaRPr lang="en-US" dirty="0"/>
          </a:p>
        </p:txBody>
      </p:sp>
    </p:spTree>
    <p:extLst>
      <p:ext uri="{BB962C8B-B14F-4D97-AF65-F5344CB8AC3E}">
        <p14:creationId xmlns:p14="http://schemas.microsoft.com/office/powerpoint/2010/main" val="2249320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81E569A-50BB-4E07-84A3-5EF7593B8160}" type="datetimeFigureOut">
              <a:rPr lang="en-US" smtClean="0"/>
              <a:t>9/30/2021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59E4735-035A-4DDF-BC24-63E0ABBBB3B4}" type="slidenum">
              <a:rPr lang="en-US" smtClean="0"/>
              <a:t>‹#›</a:t>
            </a:fld>
            <a:endParaRPr lang="en-US" dirty="0"/>
          </a:p>
        </p:txBody>
      </p:sp>
    </p:spTree>
    <p:extLst>
      <p:ext uri="{BB962C8B-B14F-4D97-AF65-F5344CB8AC3E}">
        <p14:creationId xmlns:p14="http://schemas.microsoft.com/office/powerpoint/2010/main" val="3901810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1E569A-50BB-4E07-84A3-5EF7593B8160}" type="datetimeFigureOut">
              <a:rPr lang="en-US" smtClean="0"/>
              <a:t>9/30/2021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59E4735-035A-4DDF-BC24-63E0ABBBB3B4}" type="slidenum">
              <a:rPr lang="en-US" smtClean="0"/>
              <a:t>‹#›</a:t>
            </a:fld>
            <a:endParaRPr lang="en-US" dirty="0"/>
          </a:p>
        </p:txBody>
      </p:sp>
    </p:spTree>
    <p:extLst>
      <p:ext uri="{BB962C8B-B14F-4D97-AF65-F5344CB8AC3E}">
        <p14:creationId xmlns:p14="http://schemas.microsoft.com/office/powerpoint/2010/main" val="2912197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1E569A-50BB-4E07-84A3-5EF7593B8160}" type="datetimeFigureOut">
              <a:rPr lang="en-US" smtClean="0"/>
              <a:t>9/30/2021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59E4735-035A-4DDF-BC24-63E0ABBBB3B4}" type="slidenum">
              <a:rPr lang="en-US" smtClean="0"/>
              <a:t>‹#›</a:t>
            </a:fld>
            <a:endParaRPr lang="en-US" dirty="0"/>
          </a:p>
        </p:txBody>
      </p:sp>
    </p:spTree>
    <p:extLst>
      <p:ext uri="{BB962C8B-B14F-4D97-AF65-F5344CB8AC3E}">
        <p14:creationId xmlns:p14="http://schemas.microsoft.com/office/powerpoint/2010/main" val="6017069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1E569A-50BB-4E07-84A3-5EF7593B8160}" type="datetimeFigureOut">
              <a:rPr lang="en-US" smtClean="0"/>
              <a:t>9/30/2021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59E4735-035A-4DDF-BC24-63E0ABBBB3B4}" type="slidenum">
              <a:rPr lang="en-US" smtClean="0"/>
              <a:t>‹#›</a:t>
            </a:fld>
            <a:endParaRPr lang="en-US" dirty="0"/>
          </a:p>
        </p:txBody>
      </p:sp>
    </p:spTree>
    <p:extLst>
      <p:ext uri="{BB962C8B-B14F-4D97-AF65-F5344CB8AC3E}">
        <p14:creationId xmlns:p14="http://schemas.microsoft.com/office/powerpoint/2010/main" val="676068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1E569A-50BB-4E07-84A3-5EF7593B8160}" type="datetimeFigureOut">
              <a:rPr lang="en-US" smtClean="0"/>
              <a:t>9/30/2021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59E4735-035A-4DDF-BC24-63E0ABBBB3B4}" type="slidenum">
              <a:rPr lang="en-US" smtClean="0"/>
              <a:t>‹#›</a:t>
            </a:fld>
            <a:endParaRPr lang="en-US" dirty="0"/>
          </a:p>
        </p:txBody>
      </p:sp>
    </p:spTree>
    <p:extLst>
      <p:ext uri="{BB962C8B-B14F-4D97-AF65-F5344CB8AC3E}">
        <p14:creationId xmlns:p14="http://schemas.microsoft.com/office/powerpoint/2010/main" val="682470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1E569A-50BB-4E07-84A3-5EF7593B8160}" type="datetimeFigureOut">
              <a:rPr lang="en-US" smtClean="0"/>
              <a:t>9/30/2021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59E4735-035A-4DDF-BC24-63E0ABBBB3B4}" type="slidenum">
              <a:rPr lang="en-US" smtClean="0"/>
              <a:t>‹#›</a:t>
            </a:fld>
            <a:endParaRPr lang="en-US" dirty="0"/>
          </a:p>
        </p:txBody>
      </p:sp>
    </p:spTree>
    <p:extLst>
      <p:ext uri="{BB962C8B-B14F-4D97-AF65-F5344CB8AC3E}">
        <p14:creationId xmlns:p14="http://schemas.microsoft.com/office/powerpoint/2010/main" val="827545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1E569A-50BB-4E07-84A3-5EF7593B8160}" type="datetimeFigureOut">
              <a:rPr lang="en-US" smtClean="0"/>
              <a:t>9/30/2021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9E4735-035A-4DDF-BC24-63E0ABBBB3B4}" type="slidenum">
              <a:rPr lang="en-US" smtClean="0"/>
              <a:t>‹#›</a:t>
            </a:fld>
            <a:endParaRPr lang="en-US" dirty="0"/>
          </a:p>
        </p:txBody>
      </p:sp>
    </p:spTree>
    <p:extLst>
      <p:ext uri="{BB962C8B-B14F-4D97-AF65-F5344CB8AC3E}">
        <p14:creationId xmlns:p14="http://schemas.microsoft.com/office/powerpoint/2010/main" val="23168925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B26EE4FD-480F-42A5-9FEB-DA630457CF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Freeform 5">
            <a:extLst>
              <a:ext uri="{FF2B5EF4-FFF2-40B4-BE49-F238E27FC236}">
                <a16:creationId xmlns:a16="http://schemas.microsoft.com/office/drawing/2014/main" id="{A187062F-BE14-42FC-B06A-607DB23849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42688" y="1766812"/>
            <a:ext cx="822493" cy="4232692"/>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1" name="Freeform 6">
            <a:extLst>
              <a:ext uri="{FF2B5EF4-FFF2-40B4-BE49-F238E27FC236}">
                <a16:creationId xmlns:a16="http://schemas.microsoft.com/office/drawing/2014/main" id="{731FE21B-2A45-4BF5-8B03-E12341988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42689" y="1423780"/>
            <a:ext cx="687754" cy="3820236"/>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3" name="Freeform 7">
            <a:extLst>
              <a:ext uri="{FF2B5EF4-FFF2-40B4-BE49-F238E27FC236}">
                <a16:creationId xmlns:a16="http://schemas.microsoft.com/office/drawing/2014/main" id="{2DC5A94D-79ED-48F5-9DC5-96CBB507C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183243" y="1239381"/>
            <a:ext cx="347200" cy="369970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5" name="Rectangle 8">
            <a:extLst>
              <a:ext uri="{FF2B5EF4-FFF2-40B4-BE49-F238E27FC236}">
                <a16:creationId xmlns:a16="http://schemas.microsoft.com/office/drawing/2014/main" id="{93A3D4BE-AF25-4F9A-9C29-1145CCE24A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183242" y="1230651"/>
            <a:ext cx="10208658" cy="3531073"/>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98B1A714-34A1-4162-81C2-7648BB950211}"/>
              </a:ext>
            </a:extLst>
          </p:cNvPr>
          <p:cNvSpPr>
            <a:spLocks noGrp="1"/>
          </p:cNvSpPr>
          <p:nvPr>
            <p:ph type="title"/>
          </p:nvPr>
        </p:nvSpPr>
        <p:spPr>
          <a:xfrm>
            <a:off x="1870997" y="1607809"/>
            <a:ext cx="9236026" cy="2876680"/>
          </a:xfrm>
        </p:spPr>
        <p:txBody>
          <a:bodyPr vert="horz" lIns="91440" tIns="45720" rIns="91440" bIns="45720" rtlCol="0" anchor="b">
            <a:normAutofit/>
          </a:bodyPr>
          <a:lstStyle/>
          <a:p>
            <a:br>
              <a:rPr lang="en-US" sz="3100" kern="1200" dirty="0">
                <a:solidFill>
                  <a:srgbClr val="FFFFFF"/>
                </a:solidFill>
                <a:latin typeface="+mj-lt"/>
                <a:ea typeface="+mj-ea"/>
                <a:cs typeface="+mj-cs"/>
              </a:rPr>
            </a:br>
            <a:r>
              <a:rPr lang="en-US" sz="3100" b="1" kern="1200" dirty="0">
                <a:solidFill>
                  <a:srgbClr val="FFFFFF"/>
                </a:solidFill>
                <a:latin typeface="+mj-lt"/>
                <a:ea typeface="+mj-ea"/>
                <a:cs typeface="+mj-cs"/>
              </a:rPr>
              <a:t>South Bend Common Council</a:t>
            </a:r>
            <a:br>
              <a:rPr lang="en-US" sz="3100" b="1" kern="1200" dirty="0">
                <a:solidFill>
                  <a:srgbClr val="FFFFFF"/>
                </a:solidFill>
                <a:latin typeface="+mj-lt"/>
                <a:ea typeface="+mj-ea"/>
                <a:cs typeface="+mj-cs"/>
              </a:rPr>
            </a:br>
            <a:r>
              <a:rPr lang="en-US" sz="3100" b="1" kern="1200" dirty="0">
                <a:solidFill>
                  <a:srgbClr val="FFFFFF"/>
                </a:solidFill>
                <a:latin typeface="+mj-lt"/>
                <a:ea typeface="+mj-ea"/>
                <a:cs typeface="+mj-cs"/>
              </a:rPr>
              <a:t>2022 Proposed Budget</a:t>
            </a:r>
            <a:br>
              <a:rPr lang="en-US" sz="3100" b="1" kern="1200" dirty="0">
                <a:solidFill>
                  <a:srgbClr val="FFFFFF"/>
                </a:solidFill>
                <a:latin typeface="+mj-lt"/>
                <a:ea typeface="+mj-ea"/>
                <a:cs typeface="+mj-cs"/>
              </a:rPr>
            </a:br>
            <a:br>
              <a:rPr lang="en-US" sz="3100" b="1" kern="1200" dirty="0">
                <a:solidFill>
                  <a:srgbClr val="FFFFFF"/>
                </a:solidFill>
                <a:latin typeface="+mj-lt"/>
                <a:ea typeface="+mj-ea"/>
                <a:cs typeface="+mj-cs"/>
              </a:rPr>
            </a:br>
            <a:r>
              <a:rPr lang="en-US" sz="3100" b="1" kern="1200" dirty="0">
                <a:solidFill>
                  <a:srgbClr val="FFFFFF"/>
                </a:solidFill>
                <a:latin typeface="+mj-lt"/>
                <a:ea typeface="+mj-ea"/>
                <a:cs typeface="+mj-cs"/>
              </a:rPr>
              <a:t>Thursday, September 30, 2021 </a:t>
            </a:r>
            <a:br>
              <a:rPr lang="en-US" sz="3100" b="1" kern="1200" dirty="0">
                <a:solidFill>
                  <a:srgbClr val="FFFFFF"/>
                </a:solidFill>
                <a:latin typeface="+mj-lt"/>
                <a:ea typeface="+mj-ea"/>
                <a:cs typeface="+mj-cs"/>
              </a:rPr>
            </a:br>
            <a:endParaRPr lang="en-US" sz="3100" b="1" kern="1200" dirty="0">
              <a:solidFill>
                <a:srgbClr val="FFFFFF"/>
              </a:solidFill>
              <a:latin typeface="+mj-lt"/>
              <a:ea typeface="+mj-ea"/>
              <a:cs typeface="+mj-cs"/>
            </a:endParaRPr>
          </a:p>
        </p:txBody>
      </p:sp>
      <p:sp>
        <p:nvSpPr>
          <p:cNvPr id="4" name="AutoShape 2" descr="ZIP File Preview Image">
            <a:extLst>
              <a:ext uri="{FF2B5EF4-FFF2-40B4-BE49-F238E27FC236}">
                <a16:creationId xmlns:a16="http://schemas.microsoft.com/office/drawing/2014/main" id="{367DCB49-D2D4-46BF-8D84-A7E39CC43DAA}"/>
              </a:ext>
            </a:extLst>
          </p:cNvPr>
          <p:cNvSpPr>
            <a:spLocks noChangeAspect="1" noChangeArrowheads="1"/>
          </p:cNvSpPr>
          <p:nvPr/>
        </p:nvSpPr>
        <p:spPr bwMode="auto">
          <a:xfrm>
            <a:off x="4903366" y="51809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674950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46EB4-0F4D-443F-BC54-BDCFFD335011}"/>
              </a:ext>
            </a:extLst>
          </p:cNvPr>
          <p:cNvSpPr>
            <a:spLocks noGrp="1"/>
          </p:cNvSpPr>
          <p:nvPr>
            <p:ph type="title"/>
          </p:nvPr>
        </p:nvSpPr>
        <p:spPr>
          <a:xfrm>
            <a:off x="889233" y="718868"/>
            <a:ext cx="10326848" cy="1365796"/>
          </a:xfrm>
        </p:spPr>
        <p:txBody>
          <a:bodyPr>
            <a:normAutofit/>
          </a:bodyPr>
          <a:lstStyle/>
          <a:p>
            <a:pPr algn="ctr"/>
            <a:r>
              <a:rPr lang="en-US" sz="2000" b="1" dirty="0"/>
              <a:t>Common Council Members &amp; The Districts They Represent</a:t>
            </a:r>
            <a:br>
              <a:rPr lang="en-US" sz="2000" b="1" dirty="0"/>
            </a:br>
            <a:br>
              <a:rPr lang="en-US" sz="2000" b="1" dirty="0"/>
            </a:br>
            <a:br>
              <a:rPr lang="en-US" sz="2000" b="1" dirty="0"/>
            </a:br>
            <a:r>
              <a:rPr lang="en-US" sz="2000" b="1" dirty="0"/>
              <a:t> </a:t>
            </a:r>
          </a:p>
        </p:txBody>
      </p:sp>
      <p:sp>
        <p:nvSpPr>
          <p:cNvPr id="4" name="Rectangle 3">
            <a:extLst>
              <a:ext uri="{FF2B5EF4-FFF2-40B4-BE49-F238E27FC236}">
                <a16:creationId xmlns:a16="http://schemas.microsoft.com/office/drawing/2014/main" id="{920877F3-F18A-4E57-A52F-23DC28FA2E68}"/>
              </a:ext>
            </a:extLst>
          </p:cNvPr>
          <p:cNvSpPr/>
          <p:nvPr/>
        </p:nvSpPr>
        <p:spPr>
          <a:xfrm>
            <a:off x="0" y="0"/>
            <a:ext cx="11582400" cy="609600"/>
          </a:xfrm>
          <a:prstGeom prst="rect">
            <a:avLst/>
          </a:prstGeom>
          <a:solidFill>
            <a:srgbClr val="151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151B4F"/>
                </a:solidFill>
              </a:ln>
              <a:solidFill>
                <a:srgbClr val="151B4F"/>
              </a:solidFill>
            </a:endParaRPr>
          </a:p>
        </p:txBody>
      </p:sp>
      <p:sp>
        <p:nvSpPr>
          <p:cNvPr id="6" name="TextBox 5">
            <a:extLst>
              <a:ext uri="{FF2B5EF4-FFF2-40B4-BE49-F238E27FC236}">
                <a16:creationId xmlns:a16="http://schemas.microsoft.com/office/drawing/2014/main" id="{0C66BCF6-5EF6-4E98-8B39-9D4147817C26}"/>
              </a:ext>
            </a:extLst>
          </p:cNvPr>
          <p:cNvSpPr txBox="1"/>
          <p:nvPr/>
        </p:nvSpPr>
        <p:spPr>
          <a:xfrm>
            <a:off x="214968" y="-5700"/>
            <a:ext cx="3733800" cy="369332"/>
          </a:xfrm>
          <a:prstGeom prst="rect">
            <a:avLst/>
          </a:prstGeom>
          <a:noFill/>
        </p:spPr>
        <p:txBody>
          <a:bodyPr wrap="square" rtlCol="0">
            <a:spAutoFit/>
          </a:bodyPr>
          <a:lstStyle/>
          <a:p>
            <a:r>
              <a:rPr lang="en-US" dirty="0">
                <a:solidFill>
                  <a:schemeClr val="bg1"/>
                </a:solidFill>
              </a:rPr>
              <a:t>South Bend Common Council </a:t>
            </a:r>
          </a:p>
        </p:txBody>
      </p:sp>
      <p:sp>
        <p:nvSpPr>
          <p:cNvPr id="8" name="TextBox 7">
            <a:extLst>
              <a:ext uri="{FF2B5EF4-FFF2-40B4-BE49-F238E27FC236}">
                <a16:creationId xmlns:a16="http://schemas.microsoft.com/office/drawing/2014/main" id="{6A4EAAE8-3BD4-4FD6-A1AF-B00A7927EF3C}"/>
              </a:ext>
            </a:extLst>
          </p:cNvPr>
          <p:cNvSpPr txBox="1"/>
          <p:nvPr/>
        </p:nvSpPr>
        <p:spPr>
          <a:xfrm>
            <a:off x="444617" y="1744910"/>
            <a:ext cx="11302766" cy="4801314"/>
          </a:xfrm>
          <a:prstGeom prst="rect">
            <a:avLst/>
          </a:prstGeom>
          <a:noFill/>
        </p:spPr>
        <p:txBody>
          <a:bodyPr wrap="square" rtlCol="0">
            <a:spAutoFit/>
          </a:bodyPr>
          <a:lstStyle/>
          <a:p>
            <a:endParaRPr lang="en-US" dirty="0"/>
          </a:p>
          <a:p>
            <a:pPr algn="ctr"/>
            <a:r>
              <a:rPr lang="en-US" b="1" dirty="0">
                <a:solidFill>
                  <a:srgbClr val="002060"/>
                </a:solidFill>
              </a:rPr>
              <a:t>Districts</a:t>
            </a:r>
          </a:p>
          <a:p>
            <a:r>
              <a:rPr lang="en-US" dirty="0"/>
              <a:t>First District -  Councilman Canneth Lee				Second District – Councilman Henry Davis, Jr.</a:t>
            </a:r>
          </a:p>
          <a:p>
            <a:endParaRPr lang="en-US" dirty="0"/>
          </a:p>
          <a:p>
            <a:r>
              <a:rPr lang="en-US" dirty="0"/>
              <a:t>Third District – Councilwoman Sharon McBride			Fourth District – Councilman Troy Warner</a:t>
            </a:r>
          </a:p>
          <a:p>
            <a:endParaRPr lang="en-US" dirty="0"/>
          </a:p>
          <a:p>
            <a:r>
              <a:rPr lang="en-US" dirty="0"/>
              <a:t>Fifth District – Councilman Eli Wax				Sixth District – Councilwoman Shelia Niezgodski</a:t>
            </a:r>
          </a:p>
          <a:p>
            <a:endParaRPr lang="en-US" dirty="0"/>
          </a:p>
          <a:p>
            <a:endParaRPr lang="en-US" b="1" dirty="0">
              <a:solidFill>
                <a:srgbClr val="C00000"/>
              </a:solidFill>
            </a:endParaRPr>
          </a:p>
          <a:p>
            <a:pPr algn="ctr"/>
            <a:r>
              <a:rPr lang="en-US" b="1" dirty="0">
                <a:solidFill>
                  <a:schemeClr val="accent5">
                    <a:lumMod val="50000"/>
                  </a:schemeClr>
                </a:solidFill>
              </a:rPr>
              <a:t>At Large</a:t>
            </a:r>
          </a:p>
          <a:p>
            <a:pPr algn="ctr"/>
            <a:endParaRPr lang="en-US" dirty="0"/>
          </a:p>
          <a:p>
            <a:pPr algn="ctr"/>
            <a:r>
              <a:rPr lang="en-US" dirty="0"/>
              <a:t>Councilwoman Lori Hamann</a:t>
            </a:r>
          </a:p>
          <a:p>
            <a:pPr algn="ctr"/>
            <a:r>
              <a:rPr lang="en-US" dirty="0"/>
              <a:t>Councilwoman Rachel Tomas Morgan </a:t>
            </a:r>
          </a:p>
          <a:p>
            <a:pPr algn="ctr"/>
            <a:r>
              <a:rPr lang="en-US" dirty="0"/>
              <a:t>Councilwoman Karen L. White</a:t>
            </a:r>
          </a:p>
          <a:p>
            <a:pPr algn="ctr"/>
            <a:endParaRPr lang="en-US" dirty="0"/>
          </a:p>
          <a:p>
            <a:pPr algn="ctr"/>
            <a:r>
              <a:rPr lang="en-US" dirty="0"/>
              <a:t>Bob Palmer, Attorney</a:t>
            </a:r>
          </a:p>
          <a:p>
            <a:pPr algn="ctr"/>
            <a:endParaRPr lang="en-US" dirty="0"/>
          </a:p>
        </p:txBody>
      </p:sp>
      <p:pic>
        <p:nvPicPr>
          <p:cNvPr id="9" name="Picture 8">
            <a:extLst>
              <a:ext uri="{FF2B5EF4-FFF2-40B4-BE49-F238E27FC236}">
                <a16:creationId xmlns:a16="http://schemas.microsoft.com/office/drawing/2014/main" id="{363FA3CA-7F4E-469B-87CB-35AB3F02F473}"/>
              </a:ext>
            </a:extLst>
          </p:cNvPr>
          <p:cNvPicPr/>
          <p:nvPr/>
        </p:nvPicPr>
        <p:blipFill>
          <a:blip r:embed="rId2" cstate="email">
            <a:extLst>
              <a:ext uri="{28A0092B-C50C-407E-A947-70E740481C1C}">
                <a14:useLocalDpi xmlns:a14="http://schemas.microsoft.com/office/drawing/2010/main"/>
              </a:ext>
            </a:extLst>
          </a:blip>
          <a:srcRect/>
          <a:stretch>
            <a:fillRect/>
          </a:stretch>
        </p:blipFill>
        <p:spPr bwMode="auto">
          <a:xfrm>
            <a:off x="1098958" y="609600"/>
            <a:ext cx="1504950" cy="1504950"/>
          </a:xfrm>
          <a:prstGeom prst="rect">
            <a:avLst/>
          </a:prstGeom>
          <a:noFill/>
          <a:ln>
            <a:noFill/>
          </a:ln>
        </p:spPr>
      </p:pic>
      <p:sp>
        <p:nvSpPr>
          <p:cNvPr id="3" name="TextBox 2">
            <a:extLst>
              <a:ext uri="{FF2B5EF4-FFF2-40B4-BE49-F238E27FC236}">
                <a16:creationId xmlns:a16="http://schemas.microsoft.com/office/drawing/2014/main" id="{5948588C-D0F0-4AE6-A312-37798EB35186}"/>
              </a:ext>
            </a:extLst>
          </p:cNvPr>
          <p:cNvSpPr txBox="1"/>
          <p:nvPr/>
        </p:nvSpPr>
        <p:spPr>
          <a:xfrm>
            <a:off x="11183039" y="5023472"/>
            <a:ext cx="399361" cy="733424"/>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27811411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B26EE4FD-480F-42A5-9FEB-DA630457CF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5">
            <a:extLst>
              <a:ext uri="{FF2B5EF4-FFF2-40B4-BE49-F238E27FC236}">
                <a16:creationId xmlns:a16="http://schemas.microsoft.com/office/drawing/2014/main" id="{A187062F-BE14-42FC-B06A-607DB23849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42688" y="1766812"/>
            <a:ext cx="822493" cy="4232692"/>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 name="Freeform 6">
            <a:extLst>
              <a:ext uri="{FF2B5EF4-FFF2-40B4-BE49-F238E27FC236}">
                <a16:creationId xmlns:a16="http://schemas.microsoft.com/office/drawing/2014/main" id="{731FE21B-2A45-4BF5-8B03-E12341988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42689" y="1423780"/>
            <a:ext cx="687754" cy="3820236"/>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 name="Freeform 7">
            <a:extLst>
              <a:ext uri="{FF2B5EF4-FFF2-40B4-BE49-F238E27FC236}">
                <a16:creationId xmlns:a16="http://schemas.microsoft.com/office/drawing/2014/main" id="{2DC5A94D-79ED-48F5-9DC5-96CBB507C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183243" y="1239381"/>
            <a:ext cx="347200" cy="369970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5" name="Rectangle 8">
            <a:extLst>
              <a:ext uri="{FF2B5EF4-FFF2-40B4-BE49-F238E27FC236}">
                <a16:creationId xmlns:a16="http://schemas.microsoft.com/office/drawing/2014/main" id="{93A3D4BE-AF25-4F9A-9C29-1145CCE24A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183242" y="1230651"/>
            <a:ext cx="10208658" cy="3531073"/>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EB3CCBAB-6371-44FE-897F-08CD243F692C}"/>
              </a:ext>
            </a:extLst>
          </p:cNvPr>
          <p:cNvSpPr>
            <a:spLocks noGrp="1"/>
          </p:cNvSpPr>
          <p:nvPr>
            <p:ph type="ctrTitle"/>
          </p:nvPr>
        </p:nvSpPr>
        <p:spPr>
          <a:xfrm>
            <a:off x="1870997" y="1607809"/>
            <a:ext cx="9236026" cy="2876680"/>
          </a:xfrm>
        </p:spPr>
        <p:txBody>
          <a:bodyPr anchor="b">
            <a:normAutofit/>
          </a:bodyPr>
          <a:lstStyle/>
          <a:p>
            <a:r>
              <a:rPr lang="en-US" sz="6600" dirty="0">
                <a:solidFill>
                  <a:srgbClr val="FFFFFF"/>
                </a:solidFill>
              </a:rPr>
              <a:t>2021 Council Budget</a:t>
            </a:r>
            <a:br>
              <a:rPr lang="en-US" sz="6600" dirty="0">
                <a:solidFill>
                  <a:srgbClr val="FFFFFF"/>
                </a:solidFill>
              </a:rPr>
            </a:br>
            <a:r>
              <a:rPr lang="en-US" sz="6600" dirty="0">
                <a:solidFill>
                  <a:srgbClr val="FFFFFF"/>
                </a:solidFill>
              </a:rPr>
              <a:t> at a Glance</a:t>
            </a:r>
          </a:p>
        </p:txBody>
      </p:sp>
    </p:spTree>
    <p:extLst>
      <p:ext uri="{BB962C8B-B14F-4D97-AF65-F5344CB8AC3E}">
        <p14:creationId xmlns:p14="http://schemas.microsoft.com/office/powerpoint/2010/main" val="4178068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0" y="0"/>
            <a:ext cx="12192000" cy="609600"/>
            <a:chOff x="0" y="0"/>
            <a:chExt cx="12192000" cy="609600"/>
          </a:xfrm>
        </p:grpSpPr>
        <p:sp>
          <p:nvSpPr>
            <p:cNvPr id="11" name="Rectangle 10"/>
            <p:cNvSpPr/>
            <p:nvPr/>
          </p:nvSpPr>
          <p:spPr>
            <a:xfrm>
              <a:off x="0" y="0"/>
              <a:ext cx="11582400" cy="609600"/>
            </a:xfrm>
            <a:prstGeom prst="rect">
              <a:avLst/>
            </a:prstGeom>
            <a:solidFill>
              <a:srgbClr val="151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151B4F"/>
                  </a:solidFill>
                </a:ln>
                <a:solidFill>
                  <a:srgbClr val="151B4F"/>
                </a:solidFill>
              </a:endParaRPr>
            </a:p>
          </p:txBody>
        </p:sp>
        <p:pic>
          <p:nvPicPr>
            <p:cNvPr id="12" name="Content Placeholder 4">
              <a:extLst>
                <a:ext uri="{FF2B5EF4-FFF2-40B4-BE49-F238E27FC236}">
                  <a16:creationId xmlns:a16="http://schemas.microsoft.com/office/drawing/2014/main" id="{D6711F30-3499-4B7F-93AE-EFAE06027B1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582400" y="0"/>
              <a:ext cx="609600" cy="609600"/>
            </a:xfrm>
            <a:prstGeom prst="rect">
              <a:avLst/>
            </a:prstGeom>
          </p:spPr>
        </p:pic>
        <p:sp>
          <p:nvSpPr>
            <p:cNvPr id="18" name="TextBox 17"/>
            <p:cNvSpPr txBox="1"/>
            <p:nvPr/>
          </p:nvSpPr>
          <p:spPr>
            <a:xfrm>
              <a:off x="114300" y="120134"/>
              <a:ext cx="3733800" cy="369332"/>
            </a:xfrm>
            <a:prstGeom prst="rect">
              <a:avLst/>
            </a:prstGeom>
            <a:noFill/>
          </p:spPr>
          <p:txBody>
            <a:bodyPr wrap="square" rtlCol="0">
              <a:spAutoFit/>
            </a:bodyPr>
            <a:lstStyle/>
            <a:p>
              <a:r>
                <a:rPr lang="en-US" dirty="0">
                  <a:solidFill>
                    <a:schemeClr val="bg1"/>
                  </a:solidFill>
                </a:rPr>
                <a:t>South Bend Common Council </a:t>
              </a:r>
            </a:p>
          </p:txBody>
        </p:sp>
      </p:grpSp>
      <p:sp>
        <p:nvSpPr>
          <p:cNvPr id="2" name="TextBox 1"/>
          <p:cNvSpPr txBox="1"/>
          <p:nvPr/>
        </p:nvSpPr>
        <p:spPr>
          <a:xfrm>
            <a:off x="495656" y="616498"/>
            <a:ext cx="11086744" cy="1077218"/>
          </a:xfrm>
          <a:prstGeom prst="rect">
            <a:avLst/>
          </a:prstGeom>
          <a:noFill/>
        </p:spPr>
        <p:txBody>
          <a:bodyPr wrap="square" rtlCol="0">
            <a:spAutoFit/>
          </a:bodyPr>
          <a:lstStyle/>
          <a:p>
            <a:pPr algn="ctr" fontAlgn="b"/>
            <a:r>
              <a:rPr lang="en-US" sz="3200" b="1" dirty="0">
                <a:solidFill>
                  <a:srgbClr val="151B4F"/>
                </a:solidFill>
                <a:latin typeface="+mj-lt"/>
              </a:rPr>
              <a:t>City of South Bend Common Council 2021 Budget Expenditures Summary</a:t>
            </a:r>
          </a:p>
        </p:txBody>
      </p:sp>
      <p:graphicFrame>
        <p:nvGraphicFramePr>
          <p:cNvPr id="9" name="Table 8">
            <a:extLst>
              <a:ext uri="{FF2B5EF4-FFF2-40B4-BE49-F238E27FC236}">
                <a16:creationId xmlns:a16="http://schemas.microsoft.com/office/drawing/2014/main" id="{704F6D77-7F64-47A1-9524-D93A1687B9E6}"/>
              </a:ext>
            </a:extLst>
          </p:cNvPr>
          <p:cNvGraphicFramePr>
            <a:graphicFrameLocks noGrp="1"/>
          </p:cNvGraphicFramePr>
          <p:nvPr>
            <p:extLst>
              <p:ext uri="{D42A27DB-BD31-4B8C-83A1-F6EECF244321}">
                <p14:modId xmlns:p14="http://schemas.microsoft.com/office/powerpoint/2010/main" val="696905454"/>
              </p:ext>
            </p:extLst>
          </p:nvPr>
        </p:nvGraphicFramePr>
        <p:xfrm>
          <a:off x="5791200" y="2260879"/>
          <a:ext cx="6107298" cy="5966460"/>
        </p:xfrm>
        <a:graphic>
          <a:graphicData uri="http://schemas.openxmlformats.org/drawingml/2006/table">
            <a:tbl>
              <a:tblPr/>
              <a:tblGrid>
                <a:gridCol w="3017520">
                  <a:extLst>
                    <a:ext uri="{9D8B030D-6E8A-4147-A177-3AD203B41FA5}">
                      <a16:colId xmlns:a16="http://schemas.microsoft.com/office/drawing/2014/main" val="272554755"/>
                    </a:ext>
                  </a:extLst>
                </a:gridCol>
                <a:gridCol w="91440">
                  <a:extLst>
                    <a:ext uri="{9D8B030D-6E8A-4147-A177-3AD203B41FA5}">
                      <a16:colId xmlns:a16="http://schemas.microsoft.com/office/drawing/2014/main" val="350139776"/>
                    </a:ext>
                  </a:extLst>
                </a:gridCol>
                <a:gridCol w="1554480">
                  <a:extLst>
                    <a:ext uri="{9D8B030D-6E8A-4147-A177-3AD203B41FA5}">
                      <a16:colId xmlns:a16="http://schemas.microsoft.com/office/drawing/2014/main" val="3237107026"/>
                    </a:ext>
                  </a:extLst>
                </a:gridCol>
                <a:gridCol w="72258">
                  <a:extLst>
                    <a:ext uri="{9D8B030D-6E8A-4147-A177-3AD203B41FA5}">
                      <a16:colId xmlns:a16="http://schemas.microsoft.com/office/drawing/2014/main" val="1124156733"/>
                    </a:ext>
                  </a:extLst>
                </a:gridCol>
                <a:gridCol w="1371600">
                  <a:extLst>
                    <a:ext uri="{9D8B030D-6E8A-4147-A177-3AD203B41FA5}">
                      <a16:colId xmlns:a16="http://schemas.microsoft.com/office/drawing/2014/main" val="3865046832"/>
                    </a:ext>
                  </a:extLst>
                </a:gridCol>
              </a:tblGrid>
              <a:tr h="381000">
                <a:tc>
                  <a:txBody>
                    <a:bodyPr/>
                    <a:lstStyle/>
                    <a:p>
                      <a:pPr algn="l" fontAlgn="b"/>
                      <a:r>
                        <a:rPr lang="en-US" sz="1600" b="1" i="0" u="none" strike="noStrike" dirty="0">
                          <a:solidFill>
                            <a:srgbClr val="000000"/>
                          </a:solidFill>
                          <a:effectLst/>
                          <a:latin typeface="Lato" panose="020F0502020204030203" pitchFamily="34" charset="0"/>
                        </a:rPr>
                        <a:t> Category </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endParaRPr lang="en-US" sz="1600" b="1"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i="0" u="none" strike="noStrike" dirty="0">
                          <a:solidFill>
                            <a:srgbClr val="000000"/>
                          </a:solidFill>
                          <a:effectLst/>
                          <a:latin typeface="Lato" panose="020F0502020204030203" pitchFamily="34" charset="0"/>
                        </a:rPr>
                        <a:t> 2021 Proposed Budget </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endParaRPr lang="en-US" sz="1600" b="1"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i="0" u="none" strike="noStrike" dirty="0">
                          <a:solidFill>
                            <a:srgbClr val="000000"/>
                          </a:solidFill>
                          <a:effectLst/>
                          <a:latin typeface="Lato" panose="020F0502020204030203" pitchFamily="34" charset="0"/>
                        </a:rPr>
                        <a:t> 2021 Percent of Total </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31631752"/>
                  </a:ext>
                </a:extLst>
              </a:tr>
              <a:tr h="161925">
                <a:tc>
                  <a:txBody>
                    <a:bodyPr/>
                    <a:lstStyle/>
                    <a:p>
                      <a:pPr algn="l" fontAlgn="t"/>
                      <a:r>
                        <a:rPr lang="en-US" sz="1600" b="0" i="0" u="none" strike="noStrike" dirty="0">
                          <a:solidFill>
                            <a:srgbClr val="000000"/>
                          </a:solidFill>
                          <a:effectLst/>
                          <a:latin typeface="Lato" panose="020F0502020204030203" pitchFamily="34" charset="0"/>
                        </a:rPr>
                        <a:t>Salaries &amp; Wages</a:t>
                      </a:r>
                    </a:p>
                  </a:txBody>
                  <a:tcPr marL="9525" marR="9525" marT="9525" marB="0">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b"/>
                      <a:endParaRPr lang="en-US" sz="1600" b="0" i="0" u="none" strike="noStrike" dirty="0">
                        <a:solidFill>
                          <a:srgbClr val="000000"/>
                        </a:solidFill>
                        <a:effectLst/>
                        <a:latin typeface="Lato" panose="020F0502020204030203" pitchFamily="34" charset="0"/>
                      </a:endParaRP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rPr>
                        <a:t>                226,304 </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r" fontAlgn="b"/>
                      <a:endParaRPr lang="en-US" sz="1600" b="0" i="0" u="none" strike="noStrike" dirty="0">
                        <a:solidFill>
                          <a:srgbClr val="000000"/>
                        </a:solidFill>
                        <a:effectLst/>
                        <a:latin typeface="Lato" panose="020F0502020204030203" pitchFamily="34" charset="0"/>
                      </a:endParaRP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rPr>
                        <a:t>32.61%</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3198455177"/>
                  </a:ext>
                </a:extLst>
              </a:tr>
              <a:tr h="161925">
                <a:tc>
                  <a:txBody>
                    <a:bodyPr/>
                    <a:lstStyle/>
                    <a:p>
                      <a:pPr algn="l" fontAlgn="t"/>
                      <a:r>
                        <a:rPr lang="en-US" sz="1600" b="0" i="0" u="none" strike="noStrike" dirty="0">
                          <a:solidFill>
                            <a:srgbClr val="000000"/>
                          </a:solidFill>
                          <a:effectLst/>
                          <a:latin typeface="Lato" panose="020F0502020204030203" pitchFamily="34" charset="0"/>
                        </a:rPr>
                        <a:t>Fringe Benefits</a:t>
                      </a:r>
                    </a:p>
                  </a:txBody>
                  <a:tcPr marL="9525" marR="9525" marT="9525" marB="0">
                    <a:lnL>
                      <a:noFill/>
                    </a:lnL>
                    <a:lnR>
                      <a:noFill/>
                    </a:lnR>
                    <a:lnT>
                      <a:noFill/>
                    </a:lnT>
                    <a:lnB>
                      <a:noFill/>
                    </a:lnB>
                  </a:tcPr>
                </a:tc>
                <a:tc>
                  <a:txBody>
                    <a:bodyPr/>
                    <a:lstStyle/>
                    <a:p>
                      <a:pPr algn="l" fontAlgn="b"/>
                      <a:endParaRPr lang="en-US" sz="16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rPr>
                        <a:t>                143,997 </a:t>
                      </a:r>
                    </a:p>
                  </a:txBody>
                  <a:tcPr marL="9525" marR="9525" marT="9525" marB="0" anchor="b">
                    <a:lnL>
                      <a:noFill/>
                    </a:lnL>
                    <a:lnR>
                      <a:noFill/>
                    </a:lnR>
                    <a:lnT>
                      <a:noFill/>
                    </a:lnT>
                    <a:lnB>
                      <a:noFill/>
                    </a:lnB>
                  </a:tcPr>
                </a:tc>
                <a:tc>
                  <a:txBody>
                    <a:bodyPr/>
                    <a:lstStyle/>
                    <a:p>
                      <a:pPr algn="r" fontAlgn="b"/>
                      <a:endParaRPr lang="en-US" sz="16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rPr>
                        <a:t>20.75%</a:t>
                      </a:r>
                    </a:p>
                  </a:txBody>
                  <a:tcPr marL="9525" marR="9525" marT="9525" marB="0" anchor="b">
                    <a:lnL>
                      <a:noFill/>
                    </a:lnL>
                    <a:lnR>
                      <a:noFill/>
                    </a:lnR>
                    <a:lnT>
                      <a:noFill/>
                    </a:lnT>
                    <a:lnB>
                      <a:noFill/>
                    </a:lnB>
                  </a:tcPr>
                </a:tc>
                <a:extLst>
                  <a:ext uri="{0D108BD9-81ED-4DB2-BD59-A6C34878D82A}">
                    <a16:rowId xmlns:a16="http://schemas.microsoft.com/office/drawing/2014/main" val="2543658731"/>
                  </a:ext>
                </a:extLst>
              </a:tr>
              <a:tr h="161925">
                <a:tc>
                  <a:txBody>
                    <a:bodyPr/>
                    <a:lstStyle/>
                    <a:p>
                      <a:pPr algn="l" fontAlgn="t"/>
                      <a:r>
                        <a:rPr lang="en-US" sz="1600" b="0" i="0" u="none" strike="noStrike" dirty="0">
                          <a:solidFill>
                            <a:srgbClr val="000000"/>
                          </a:solidFill>
                          <a:effectLst/>
                          <a:latin typeface="Lato" panose="020F0502020204030203" pitchFamily="34" charset="0"/>
                        </a:rPr>
                        <a:t>Professional Services</a:t>
                      </a:r>
                    </a:p>
                  </a:txBody>
                  <a:tcPr marL="9525" marR="9525" marT="9525" marB="0">
                    <a:lnL>
                      <a:noFill/>
                    </a:lnL>
                    <a:lnR>
                      <a:noFill/>
                    </a:lnR>
                    <a:lnT>
                      <a:noFill/>
                    </a:lnT>
                    <a:lnB>
                      <a:noFill/>
                    </a:lnB>
                  </a:tcPr>
                </a:tc>
                <a:tc>
                  <a:txBody>
                    <a:bodyPr/>
                    <a:lstStyle/>
                    <a:p>
                      <a:pPr algn="l" fontAlgn="b"/>
                      <a:endParaRPr lang="en-US" sz="16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rPr>
                        <a:t>                217,308 </a:t>
                      </a:r>
                    </a:p>
                  </a:txBody>
                  <a:tcPr marL="9525" marR="9525" marT="9525" marB="0" anchor="b">
                    <a:lnL>
                      <a:noFill/>
                    </a:lnL>
                    <a:lnR>
                      <a:noFill/>
                    </a:lnR>
                    <a:lnT>
                      <a:noFill/>
                    </a:lnT>
                    <a:lnB>
                      <a:noFill/>
                    </a:lnB>
                  </a:tcPr>
                </a:tc>
                <a:tc>
                  <a:txBody>
                    <a:bodyPr/>
                    <a:lstStyle/>
                    <a:p>
                      <a:pPr algn="r" fontAlgn="b"/>
                      <a:endParaRPr lang="en-US" sz="16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rPr>
                        <a:t>31.32%</a:t>
                      </a:r>
                    </a:p>
                  </a:txBody>
                  <a:tcPr marL="9525" marR="9525" marT="9525" marB="0" anchor="b">
                    <a:lnL>
                      <a:noFill/>
                    </a:lnL>
                    <a:lnR>
                      <a:noFill/>
                    </a:lnR>
                    <a:lnT>
                      <a:noFill/>
                    </a:lnT>
                    <a:lnB>
                      <a:noFill/>
                    </a:lnB>
                  </a:tcPr>
                </a:tc>
                <a:extLst>
                  <a:ext uri="{0D108BD9-81ED-4DB2-BD59-A6C34878D82A}">
                    <a16:rowId xmlns:a16="http://schemas.microsoft.com/office/drawing/2014/main" val="1853660899"/>
                  </a:ext>
                </a:extLst>
              </a:tr>
              <a:tr h="161925">
                <a:tc>
                  <a:txBody>
                    <a:bodyPr/>
                    <a:lstStyle/>
                    <a:p>
                      <a:pPr algn="l" fontAlgn="t"/>
                      <a:r>
                        <a:rPr lang="en-US" sz="1600" b="0" i="0" u="none" strike="noStrike" dirty="0">
                          <a:solidFill>
                            <a:srgbClr val="000000"/>
                          </a:solidFill>
                          <a:effectLst/>
                          <a:latin typeface="Lato" panose="020F0502020204030203" pitchFamily="34" charset="0"/>
                        </a:rPr>
                        <a:t>Interfund Allocations</a:t>
                      </a:r>
                    </a:p>
                  </a:txBody>
                  <a:tcPr marL="9525" marR="9525" marT="9525" marB="0">
                    <a:lnL>
                      <a:noFill/>
                    </a:lnL>
                    <a:lnR>
                      <a:noFill/>
                    </a:lnR>
                    <a:lnT>
                      <a:noFill/>
                    </a:lnT>
                    <a:lnB>
                      <a:noFill/>
                    </a:lnB>
                  </a:tcPr>
                </a:tc>
                <a:tc>
                  <a:txBody>
                    <a:bodyPr/>
                    <a:lstStyle/>
                    <a:p>
                      <a:pPr algn="l" fontAlgn="b"/>
                      <a:endParaRPr lang="en-US" sz="16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rPr>
                        <a:t>                   54,938 </a:t>
                      </a:r>
                    </a:p>
                  </a:txBody>
                  <a:tcPr marL="9525" marR="9525" marT="9525" marB="0" anchor="b">
                    <a:lnL>
                      <a:noFill/>
                    </a:lnL>
                    <a:lnR>
                      <a:noFill/>
                    </a:lnR>
                    <a:lnT>
                      <a:noFill/>
                    </a:lnT>
                    <a:lnB>
                      <a:noFill/>
                    </a:lnB>
                  </a:tcPr>
                </a:tc>
                <a:tc>
                  <a:txBody>
                    <a:bodyPr/>
                    <a:lstStyle/>
                    <a:p>
                      <a:pPr algn="r" fontAlgn="b"/>
                      <a:endParaRPr lang="en-US" sz="16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rPr>
                        <a:t>7.92%</a:t>
                      </a:r>
                    </a:p>
                  </a:txBody>
                  <a:tcPr marL="9525" marR="9525" marT="9525" marB="0" anchor="b">
                    <a:lnL>
                      <a:noFill/>
                    </a:lnL>
                    <a:lnR>
                      <a:noFill/>
                    </a:lnR>
                    <a:lnT>
                      <a:noFill/>
                    </a:lnT>
                    <a:lnB>
                      <a:noFill/>
                    </a:lnB>
                  </a:tcPr>
                </a:tc>
                <a:extLst>
                  <a:ext uri="{0D108BD9-81ED-4DB2-BD59-A6C34878D82A}">
                    <a16:rowId xmlns:a16="http://schemas.microsoft.com/office/drawing/2014/main" val="4059603267"/>
                  </a:ext>
                </a:extLst>
              </a:tr>
              <a:tr h="161925">
                <a:tc>
                  <a:txBody>
                    <a:bodyPr/>
                    <a:lstStyle/>
                    <a:p>
                      <a:pPr algn="l" fontAlgn="t"/>
                      <a:r>
                        <a:rPr lang="en-US" sz="1600" b="0" i="0" u="none" strike="noStrike" dirty="0">
                          <a:solidFill>
                            <a:srgbClr val="000000"/>
                          </a:solidFill>
                          <a:effectLst/>
                          <a:latin typeface="Lato" panose="020F0502020204030203" pitchFamily="34" charset="0"/>
                        </a:rPr>
                        <a:t>Other Services &amp; Charges</a:t>
                      </a:r>
                    </a:p>
                  </a:txBody>
                  <a:tcPr marL="9525" marR="9525" marT="9525" marB="0">
                    <a:lnL>
                      <a:noFill/>
                    </a:lnL>
                    <a:lnR>
                      <a:noFill/>
                    </a:lnR>
                    <a:lnT>
                      <a:noFill/>
                    </a:lnT>
                    <a:lnB>
                      <a:noFill/>
                    </a:lnB>
                  </a:tcPr>
                </a:tc>
                <a:tc>
                  <a:txBody>
                    <a:bodyPr/>
                    <a:lstStyle/>
                    <a:p>
                      <a:pPr algn="l" fontAlgn="b"/>
                      <a:endParaRPr lang="en-US" sz="16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rPr>
                        <a:t>                   14,010 </a:t>
                      </a:r>
                    </a:p>
                  </a:txBody>
                  <a:tcPr marL="9525" marR="9525" marT="9525" marB="0" anchor="b">
                    <a:lnL>
                      <a:noFill/>
                    </a:lnL>
                    <a:lnR>
                      <a:noFill/>
                    </a:lnR>
                    <a:lnT>
                      <a:noFill/>
                    </a:lnT>
                    <a:lnB>
                      <a:noFill/>
                    </a:lnB>
                  </a:tcPr>
                </a:tc>
                <a:tc>
                  <a:txBody>
                    <a:bodyPr/>
                    <a:lstStyle/>
                    <a:p>
                      <a:pPr algn="r" fontAlgn="b"/>
                      <a:endParaRPr lang="en-US" sz="16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rPr>
                        <a:t>2.02%</a:t>
                      </a:r>
                    </a:p>
                  </a:txBody>
                  <a:tcPr marL="9525" marR="9525" marT="9525" marB="0" anchor="b">
                    <a:lnL>
                      <a:noFill/>
                    </a:lnL>
                    <a:lnR>
                      <a:noFill/>
                    </a:lnR>
                    <a:lnT>
                      <a:noFill/>
                    </a:lnT>
                    <a:lnB>
                      <a:noFill/>
                    </a:lnB>
                  </a:tcPr>
                </a:tc>
                <a:extLst>
                  <a:ext uri="{0D108BD9-81ED-4DB2-BD59-A6C34878D82A}">
                    <a16:rowId xmlns:a16="http://schemas.microsoft.com/office/drawing/2014/main" val="381155962"/>
                  </a:ext>
                </a:extLst>
              </a:tr>
              <a:tr h="161925">
                <a:tc>
                  <a:txBody>
                    <a:bodyPr/>
                    <a:lstStyle/>
                    <a:p>
                      <a:pPr algn="l" fontAlgn="t"/>
                      <a:r>
                        <a:rPr lang="en-US" sz="1600" b="0" i="0" u="none" strike="noStrike" dirty="0">
                          <a:solidFill>
                            <a:srgbClr val="000000"/>
                          </a:solidFill>
                          <a:effectLst/>
                          <a:latin typeface="Lato" panose="020F0502020204030203" pitchFamily="34" charset="0"/>
                        </a:rPr>
                        <a:t>Education &amp; Training</a:t>
                      </a:r>
                    </a:p>
                  </a:txBody>
                  <a:tcPr marL="9525" marR="9525" marT="9525" marB="0">
                    <a:lnL>
                      <a:noFill/>
                    </a:lnL>
                    <a:lnR>
                      <a:noFill/>
                    </a:lnR>
                    <a:lnT>
                      <a:noFill/>
                    </a:lnT>
                    <a:lnB>
                      <a:noFill/>
                    </a:lnB>
                  </a:tcPr>
                </a:tc>
                <a:tc>
                  <a:txBody>
                    <a:bodyPr/>
                    <a:lstStyle/>
                    <a:p>
                      <a:pPr algn="l" fontAlgn="b"/>
                      <a:endParaRPr lang="en-US" sz="16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rPr>
                        <a:t>                   12,000 </a:t>
                      </a:r>
                    </a:p>
                  </a:txBody>
                  <a:tcPr marL="9525" marR="9525" marT="9525" marB="0" anchor="b">
                    <a:lnL>
                      <a:noFill/>
                    </a:lnL>
                    <a:lnR>
                      <a:noFill/>
                    </a:lnR>
                    <a:lnT>
                      <a:noFill/>
                    </a:lnT>
                    <a:lnB>
                      <a:noFill/>
                    </a:lnB>
                  </a:tcPr>
                </a:tc>
                <a:tc>
                  <a:txBody>
                    <a:bodyPr/>
                    <a:lstStyle/>
                    <a:p>
                      <a:pPr algn="r" fontAlgn="b"/>
                      <a:endParaRPr lang="en-US" sz="16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rPr>
                        <a:t>1.73%</a:t>
                      </a:r>
                    </a:p>
                  </a:txBody>
                  <a:tcPr marL="9525" marR="9525" marT="9525" marB="0" anchor="b">
                    <a:lnL>
                      <a:noFill/>
                    </a:lnL>
                    <a:lnR>
                      <a:noFill/>
                    </a:lnR>
                    <a:lnT>
                      <a:noFill/>
                    </a:lnT>
                    <a:lnB>
                      <a:noFill/>
                    </a:lnB>
                  </a:tcPr>
                </a:tc>
                <a:extLst>
                  <a:ext uri="{0D108BD9-81ED-4DB2-BD59-A6C34878D82A}">
                    <a16:rowId xmlns:a16="http://schemas.microsoft.com/office/drawing/2014/main" val="2180220307"/>
                  </a:ext>
                </a:extLst>
              </a:tr>
              <a:tr h="161925">
                <a:tc>
                  <a:txBody>
                    <a:bodyPr/>
                    <a:lstStyle/>
                    <a:p>
                      <a:pPr algn="l" fontAlgn="t"/>
                      <a:r>
                        <a:rPr lang="en-US" sz="1600" b="0" i="0" u="none" strike="noStrike" dirty="0">
                          <a:solidFill>
                            <a:srgbClr val="000000"/>
                          </a:solidFill>
                          <a:effectLst/>
                          <a:latin typeface="Lato" panose="020F0502020204030203" pitchFamily="34" charset="0"/>
                        </a:rPr>
                        <a:t>Travel</a:t>
                      </a:r>
                    </a:p>
                  </a:txBody>
                  <a:tcPr marL="9525" marR="9525" marT="9525" marB="0">
                    <a:lnL>
                      <a:noFill/>
                    </a:lnL>
                    <a:lnR>
                      <a:noFill/>
                    </a:lnR>
                    <a:lnT>
                      <a:noFill/>
                    </a:lnT>
                    <a:lnB>
                      <a:noFill/>
                    </a:lnB>
                  </a:tcPr>
                </a:tc>
                <a:tc>
                  <a:txBody>
                    <a:bodyPr/>
                    <a:lstStyle/>
                    <a:p>
                      <a:pPr algn="l" fontAlgn="b"/>
                      <a:endParaRPr lang="en-US" sz="16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rPr>
                        <a:t>                   10,000 </a:t>
                      </a:r>
                    </a:p>
                  </a:txBody>
                  <a:tcPr marL="9525" marR="9525" marT="9525" marB="0" anchor="b">
                    <a:lnL>
                      <a:noFill/>
                    </a:lnL>
                    <a:lnR>
                      <a:noFill/>
                    </a:lnR>
                    <a:lnT>
                      <a:noFill/>
                    </a:lnT>
                    <a:lnB>
                      <a:noFill/>
                    </a:lnB>
                  </a:tcPr>
                </a:tc>
                <a:tc>
                  <a:txBody>
                    <a:bodyPr/>
                    <a:lstStyle/>
                    <a:p>
                      <a:pPr algn="r" fontAlgn="b"/>
                      <a:endParaRPr lang="en-US" sz="16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rPr>
                        <a:t>1.44%</a:t>
                      </a:r>
                    </a:p>
                  </a:txBody>
                  <a:tcPr marL="9525" marR="9525" marT="9525" marB="0" anchor="b">
                    <a:lnL>
                      <a:noFill/>
                    </a:lnL>
                    <a:lnR>
                      <a:noFill/>
                    </a:lnR>
                    <a:lnT>
                      <a:noFill/>
                    </a:lnT>
                    <a:lnB>
                      <a:noFill/>
                    </a:lnB>
                  </a:tcPr>
                </a:tc>
                <a:extLst>
                  <a:ext uri="{0D108BD9-81ED-4DB2-BD59-A6C34878D82A}">
                    <a16:rowId xmlns:a16="http://schemas.microsoft.com/office/drawing/2014/main" val="2310536707"/>
                  </a:ext>
                </a:extLst>
              </a:tr>
              <a:tr h="161925">
                <a:tc>
                  <a:txBody>
                    <a:bodyPr/>
                    <a:lstStyle/>
                    <a:p>
                      <a:pPr algn="l" fontAlgn="t"/>
                      <a:r>
                        <a:rPr lang="en-US" sz="1600" b="0" i="0" u="none" strike="noStrike" dirty="0">
                          <a:solidFill>
                            <a:srgbClr val="000000"/>
                          </a:solidFill>
                          <a:effectLst/>
                          <a:latin typeface="Lato" panose="020F0502020204030203" pitchFamily="34" charset="0"/>
                        </a:rPr>
                        <a:t>Printing &amp; Advertising </a:t>
                      </a:r>
                    </a:p>
                  </a:txBody>
                  <a:tcPr marL="9525" marR="9525" marT="9525" marB="0">
                    <a:lnL>
                      <a:noFill/>
                    </a:lnL>
                    <a:lnR>
                      <a:noFill/>
                    </a:lnR>
                    <a:lnT>
                      <a:noFill/>
                    </a:lnT>
                    <a:lnB>
                      <a:noFill/>
                    </a:lnB>
                  </a:tcPr>
                </a:tc>
                <a:tc>
                  <a:txBody>
                    <a:bodyPr/>
                    <a:lstStyle/>
                    <a:p>
                      <a:pPr algn="l" fontAlgn="b"/>
                      <a:endParaRPr lang="en-US" sz="16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rPr>
                        <a:t>                     9,097 </a:t>
                      </a:r>
                    </a:p>
                  </a:txBody>
                  <a:tcPr marL="9525" marR="9525" marT="9525" marB="0" anchor="b">
                    <a:lnL>
                      <a:noFill/>
                    </a:lnL>
                    <a:lnR>
                      <a:noFill/>
                    </a:lnR>
                    <a:lnT>
                      <a:noFill/>
                    </a:lnT>
                    <a:lnB>
                      <a:noFill/>
                    </a:lnB>
                  </a:tcPr>
                </a:tc>
                <a:tc>
                  <a:txBody>
                    <a:bodyPr/>
                    <a:lstStyle/>
                    <a:p>
                      <a:pPr algn="r" fontAlgn="b"/>
                      <a:endParaRPr lang="en-US" sz="16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rPr>
                        <a:t>1.31%</a:t>
                      </a:r>
                    </a:p>
                  </a:txBody>
                  <a:tcPr marL="9525" marR="9525" marT="9525" marB="0" anchor="b">
                    <a:lnL>
                      <a:noFill/>
                    </a:lnL>
                    <a:lnR>
                      <a:noFill/>
                    </a:lnR>
                    <a:lnT>
                      <a:noFill/>
                    </a:lnT>
                    <a:lnB>
                      <a:noFill/>
                    </a:lnB>
                  </a:tcPr>
                </a:tc>
                <a:extLst>
                  <a:ext uri="{0D108BD9-81ED-4DB2-BD59-A6C34878D82A}">
                    <a16:rowId xmlns:a16="http://schemas.microsoft.com/office/drawing/2014/main" val="46112667"/>
                  </a:ext>
                </a:extLst>
              </a:tr>
              <a:tr h="161925">
                <a:tc>
                  <a:txBody>
                    <a:bodyPr/>
                    <a:lstStyle/>
                    <a:p>
                      <a:pPr algn="l" fontAlgn="t"/>
                      <a:r>
                        <a:rPr lang="en-US" sz="1600" b="0" i="0" u="none" strike="noStrike" dirty="0">
                          <a:solidFill>
                            <a:srgbClr val="000000"/>
                          </a:solidFill>
                          <a:effectLst/>
                          <a:latin typeface="Lato" panose="020F0502020204030203" pitchFamily="34" charset="0"/>
                        </a:rPr>
                        <a:t>Supplies</a:t>
                      </a:r>
                    </a:p>
                  </a:txBody>
                  <a:tcPr marL="9525" marR="9525" marT="9525" marB="0">
                    <a:lnL>
                      <a:noFill/>
                    </a:lnL>
                    <a:lnR>
                      <a:noFill/>
                    </a:lnR>
                    <a:lnT>
                      <a:noFill/>
                    </a:lnT>
                    <a:lnB>
                      <a:noFill/>
                    </a:lnB>
                  </a:tcPr>
                </a:tc>
                <a:tc>
                  <a:txBody>
                    <a:bodyPr/>
                    <a:lstStyle/>
                    <a:p>
                      <a:pPr algn="l" fontAlgn="b"/>
                      <a:endParaRPr lang="en-US" sz="16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rPr>
                        <a:t>                     5,000 </a:t>
                      </a:r>
                    </a:p>
                  </a:txBody>
                  <a:tcPr marL="9525" marR="9525" marT="9525" marB="0" anchor="b">
                    <a:lnL>
                      <a:noFill/>
                    </a:lnL>
                    <a:lnR>
                      <a:noFill/>
                    </a:lnR>
                    <a:lnT>
                      <a:noFill/>
                    </a:lnT>
                    <a:lnB>
                      <a:noFill/>
                    </a:lnB>
                  </a:tcPr>
                </a:tc>
                <a:tc>
                  <a:txBody>
                    <a:bodyPr/>
                    <a:lstStyle/>
                    <a:p>
                      <a:pPr algn="r" fontAlgn="b"/>
                      <a:endParaRPr lang="en-US" sz="16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rPr>
                        <a:t>0.72%</a:t>
                      </a:r>
                    </a:p>
                  </a:txBody>
                  <a:tcPr marL="9525" marR="9525" marT="9525" marB="0" anchor="b">
                    <a:lnL>
                      <a:noFill/>
                    </a:lnL>
                    <a:lnR>
                      <a:noFill/>
                    </a:lnR>
                    <a:lnT>
                      <a:noFill/>
                    </a:lnT>
                    <a:lnB>
                      <a:noFill/>
                    </a:lnB>
                  </a:tcPr>
                </a:tc>
                <a:extLst>
                  <a:ext uri="{0D108BD9-81ED-4DB2-BD59-A6C34878D82A}">
                    <a16:rowId xmlns:a16="http://schemas.microsoft.com/office/drawing/2014/main" val="619465663"/>
                  </a:ext>
                </a:extLst>
              </a:tr>
              <a:tr h="161925">
                <a:tc>
                  <a:txBody>
                    <a:bodyPr/>
                    <a:lstStyle/>
                    <a:p>
                      <a:pPr algn="l" fontAlgn="t"/>
                      <a:r>
                        <a:rPr lang="en-US" sz="1600" b="0" i="0" u="none" strike="noStrike" dirty="0">
                          <a:solidFill>
                            <a:srgbClr val="000000"/>
                          </a:solidFill>
                          <a:effectLst/>
                          <a:latin typeface="Lato" panose="020F0502020204030203" pitchFamily="34" charset="0"/>
                        </a:rPr>
                        <a:t>Repairs &amp; Maintenance</a:t>
                      </a:r>
                    </a:p>
                  </a:txBody>
                  <a:tcPr marL="9525" marR="9525" marT="9525"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6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rPr>
                        <a:t>                     1,255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endParaRPr lang="en-US" sz="16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rPr>
                        <a:t>0.18%</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0342405"/>
                  </a:ext>
                </a:extLst>
              </a:tr>
              <a:tr h="171450">
                <a:tc>
                  <a:txBody>
                    <a:bodyPr/>
                    <a:lstStyle/>
                    <a:p>
                      <a:pPr algn="l" fontAlgn="t"/>
                      <a:r>
                        <a:rPr lang="en-US" sz="1600" b="1" i="0" u="none" strike="noStrike" dirty="0">
                          <a:solidFill>
                            <a:srgbClr val="000000"/>
                          </a:solidFill>
                          <a:effectLst/>
                          <a:latin typeface="Lato" panose="020F0502020204030203" pitchFamily="34" charset="0"/>
                        </a:rPr>
                        <a:t>Total Expenditures by Type</a:t>
                      </a:r>
                    </a:p>
                  </a:txBody>
                  <a:tcPr marL="9525" marR="9525" marT="9525" marB="0">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n-US" sz="1600" b="1" i="0" u="none" strike="noStrike" dirty="0">
                        <a:solidFill>
                          <a:srgbClr val="000000"/>
                        </a:solidFill>
                        <a:effectLst/>
                        <a:latin typeface="Lato" panose="020F0502020204030203" pitchFamily="34" charset="0"/>
                      </a:endParaRPr>
                    </a:p>
                  </a:txBody>
                  <a:tcPr marL="9525" marR="9525" marT="9525" marB="0" anchor="b">
                    <a:lnL>
                      <a:noFill/>
                    </a:lnL>
                    <a:lnR>
                      <a:noFill/>
                    </a:lnR>
                    <a:lnT w="6350" cap="flat" cmpd="sng" algn="ctr">
                      <a:noFill/>
                      <a:prstDash val="solid"/>
                      <a:round/>
                      <a:headEnd type="none" w="med" len="med"/>
                      <a:tailEnd type="none" w="med" len="med"/>
                    </a:lnT>
                    <a:lnB w="25400" cap="flat" cmpd="dbl"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600" b="1" i="0" u="none" strike="noStrike" dirty="0">
                          <a:solidFill>
                            <a:srgbClr val="000000"/>
                          </a:solidFill>
                          <a:effectLst/>
                          <a:latin typeface="Lato" panose="020F0502020204030203" pitchFamily="34" charset="0"/>
                        </a:rPr>
                        <a:t>                693,909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endParaRPr lang="en-US" sz="1600" b="1" i="0" u="none" strike="noStrike" dirty="0">
                        <a:solidFill>
                          <a:srgbClr val="000000"/>
                        </a:solidFill>
                        <a:effectLst/>
                        <a:latin typeface="Lato" panose="020F0502020204030203" pitchFamily="34" charset="0"/>
                      </a:endParaRPr>
                    </a:p>
                  </a:txBody>
                  <a:tcPr marL="9525" marR="9525" marT="9525" marB="0" anchor="b">
                    <a:lnL>
                      <a:noFill/>
                    </a:lnL>
                    <a:lnR>
                      <a:noFill/>
                    </a:lnR>
                    <a:lnT w="6350" cap="flat" cmpd="sng" algn="ctr">
                      <a:noFill/>
                      <a:prstDash val="solid"/>
                      <a:round/>
                      <a:headEnd type="none" w="med" len="med"/>
                      <a:tailEnd type="none" w="med" len="med"/>
                    </a:lnT>
                    <a:lnB w="25400" cap="flat" cmpd="dbl"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600" b="1" i="0" u="none" strike="noStrike" dirty="0">
                          <a:solidFill>
                            <a:srgbClr val="000000"/>
                          </a:solidFill>
                          <a:effectLst/>
                          <a:latin typeface="Lato" panose="020F0502020204030203" pitchFamily="34" charset="0"/>
                        </a:rPr>
                        <a:t>100.00%</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935087963"/>
                  </a:ext>
                </a:extLst>
              </a:tr>
            </a:tbl>
          </a:graphicData>
        </a:graphic>
      </p:graphicFrame>
      <p:pic>
        <p:nvPicPr>
          <p:cNvPr id="3" name="Picture 2">
            <a:extLst>
              <a:ext uri="{FF2B5EF4-FFF2-40B4-BE49-F238E27FC236}">
                <a16:creationId xmlns:a16="http://schemas.microsoft.com/office/drawing/2014/main" id="{34AED606-4520-4348-AE50-63B9AC178B3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45647" y="1870744"/>
            <a:ext cx="6657163" cy="5095451"/>
          </a:xfrm>
          <a:prstGeom prst="rect">
            <a:avLst/>
          </a:prstGeom>
        </p:spPr>
      </p:pic>
    </p:spTree>
    <p:extLst>
      <p:ext uri="{BB962C8B-B14F-4D97-AF65-F5344CB8AC3E}">
        <p14:creationId xmlns:p14="http://schemas.microsoft.com/office/powerpoint/2010/main" val="179990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0" y="0"/>
            <a:ext cx="12192000" cy="609600"/>
            <a:chOff x="0" y="0"/>
            <a:chExt cx="12192000" cy="609600"/>
          </a:xfrm>
        </p:grpSpPr>
        <p:sp>
          <p:nvSpPr>
            <p:cNvPr id="12" name="Rectangle 11"/>
            <p:cNvSpPr/>
            <p:nvPr/>
          </p:nvSpPr>
          <p:spPr>
            <a:xfrm>
              <a:off x="0" y="0"/>
              <a:ext cx="11582400" cy="609600"/>
            </a:xfrm>
            <a:prstGeom prst="rect">
              <a:avLst/>
            </a:prstGeom>
            <a:solidFill>
              <a:srgbClr val="151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151B4F"/>
                  </a:solidFill>
                </a:ln>
                <a:solidFill>
                  <a:srgbClr val="151B4F"/>
                </a:solidFill>
              </a:endParaRPr>
            </a:p>
          </p:txBody>
        </p:sp>
        <p:pic>
          <p:nvPicPr>
            <p:cNvPr id="18" name="Content Placeholder 4">
              <a:extLst>
                <a:ext uri="{FF2B5EF4-FFF2-40B4-BE49-F238E27FC236}">
                  <a16:creationId xmlns:a16="http://schemas.microsoft.com/office/drawing/2014/main" id="{D6711F30-3499-4B7F-93AE-EFAE06027B1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582400" y="0"/>
              <a:ext cx="609600" cy="609600"/>
            </a:xfrm>
            <a:prstGeom prst="rect">
              <a:avLst/>
            </a:prstGeom>
          </p:spPr>
        </p:pic>
        <p:sp>
          <p:nvSpPr>
            <p:cNvPr id="19" name="TextBox 18"/>
            <p:cNvSpPr txBox="1"/>
            <p:nvPr/>
          </p:nvSpPr>
          <p:spPr>
            <a:xfrm>
              <a:off x="114300" y="120134"/>
              <a:ext cx="3733800" cy="369332"/>
            </a:xfrm>
            <a:prstGeom prst="rect">
              <a:avLst/>
            </a:prstGeom>
            <a:noFill/>
          </p:spPr>
          <p:txBody>
            <a:bodyPr wrap="square" rtlCol="0">
              <a:spAutoFit/>
            </a:bodyPr>
            <a:lstStyle/>
            <a:p>
              <a:r>
                <a:rPr lang="en-US" dirty="0">
                  <a:solidFill>
                    <a:schemeClr val="bg1"/>
                  </a:solidFill>
                </a:rPr>
                <a:t>South Bend Common Council </a:t>
              </a:r>
            </a:p>
          </p:txBody>
        </p:sp>
      </p:grpSp>
      <p:sp>
        <p:nvSpPr>
          <p:cNvPr id="2" name="TextBox 1"/>
          <p:cNvSpPr txBox="1"/>
          <p:nvPr/>
        </p:nvSpPr>
        <p:spPr>
          <a:xfrm>
            <a:off x="583976" y="609600"/>
            <a:ext cx="10998424" cy="1077218"/>
          </a:xfrm>
          <a:prstGeom prst="rect">
            <a:avLst/>
          </a:prstGeom>
          <a:noFill/>
        </p:spPr>
        <p:txBody>
          <a:bodyPr wrap="square" rtlCol="0">
            <a:spAutoFit/>
          </a:bodyPr>
          <a:lstStyle/>
          <a:p>
            <a:pPr fontAlgn="b"/>
            <a:r>
              <a:rPr lang="en-US" sz="3200" b="1" dirty="0">
                <a:solidFill>
                  <a:srgbClr val="151B4F"/>
                </a:solidFill>
                <a:latin typeface="+mj-lt"/>
              </a:rPr>
              <a:t>City of South Bend 2021 Proposed Budget Expenditure Summary  Personnel, Supplies, &amp; Services by Department</a:t>
            </a:r>
          </a:p>
        </p:txBody>
      </p:sp>
      <p:graphicFrame>
        <p:nvGraphicFramePr>
          <p:cNvPr id="9" name="Table 8">
            <a:extLst>
              <a:ext uri="{FF2B5EF4-FFF2-40B4-BE49-F238E27FC236}">
                <a16:creationId xmlns:a16="http://schemas.microsoft.com/office/drawing/2014/main" id="{9F6BE362-54D1-4D0B-A999-C9EF2BF82F24}"/>
              </a:ext>
            </a:extLst>
          </p:cNvPr>
          <p:cNvGraphicFramePr>
            <a:graphicFrameLocks noGrp="1"/>
          </p:cNvGraphicFramePr>
          <p:nvPr/>
        </p:nvGraphicFramePr>
        <p:xfrm>
          <a:off x="7493000" y="2511643"/>
          <a:ext cx="4089400" cy="3876675"/>
        </p:xfrm>
        <a:graphic>
          <a:graphicData uri="http://schemas.openxmlformats.org/drawingml/2006/table">
            <a:tbl>
              <a:tblPr/>
              <a:tblGrid>
                <a:gridCol w="1828800">
                  <a:extLst>
                    <a:ext uri="{9D8B030D-6E8A-4147-A177-3AD203B41FA5}">
                      <a16:colId xmlns:a16="http://schemas.microsoft.com/office/drawing/2014/main" val="3434018404"/>
                    </a:ext>
                  </a:extLst>
                </a:gridCol>
                <a:gridCol w="101600">
                  <a:extLst>
                    <a:ext uri="{9D8B030D-6E8A-4147-A177-3AD203B41FA5}">
                      <a16:colId xmlns:a16="http://schemas.microsoft.com/office/drawing/2014/main" val="1899638128"/>
                    </a:ext>
                  </a:extLst>
                </a:gridCol>
                <a:gridCol w="1028700">
                  <a:extLst>
                    <a:ext uri="{9D8B030D-6E8A-4147-A177-3AD203B41FA5}">
                      <a16:colId xmlns:a16="http://schemas.microsoft.com/office/drawing/2014/main" val="2317468242"/>
                    </a:ext>
                  </a:extLst>
                </a:gridCol>
                <a:gridCol w="101600">
                  <a:extLst>
                    <a:ext uri="{9D8B030D-6E8A-4147-A177-3AD203B41FA5}">
                      <a16:colId xmlns:a16="http://schemas.microsoft.com/office/drawing/2014/main" val="2187624235"/>
                    </a:ext>
                  </a:extLst>
                </a:gridCol>
                <a:gridCol w="1028700">
                  <a:extLst>
                    <a:ext uri="{9D8B030D-6E8A-4147-A177-3AD203B41FA5}">
                      <a16:colId xmlns:a16="http://schemas.microsoft.com/office/drawing/2014/main" val="2886887166"/>
                    </a:ext>
                  </a:extLst>
                </a:gridCol>
              </a:tblGrid>
              <a:tr h="0">
                <a:tc>
                  <a:txBody>
                    <a:bodyPr/>
                    <a:lstStyle/>
                    <a:p>
                      <a:pPr algn="l" fontAlgn="b"/>
                      <a:r>
                        <a:rPr lang="en-US" sz="1000" b="1" i="0" u="none" strike="noStrike" dirty="0">
                          <a:solidFill>
                            <a:srgbClr val="000000"/>
                          </a:solidFill>
                          <a:effectLst/>
                          <a:latin typeface="Lato" panose="020F0502020204030203" pitchFamily="34" charset="0"/>
                        </a:rPr>
                        <a:t> Category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1" i="0" u="sng"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ctr" fontAlgn="b"/>
                      <a:r>
                        <a:rPr lang="en-US" sz="1000" b="1" i="0" u="none" strike="noStrike" dirty="0">
                          <a:solidFill>
                            <a:srgbClr val="000000"/>
                          </a:solidFill>
                          <a:effectLst/>
                          <a:latin typeface="Lato" panose="020F0502020204030203" pitchFamily="34" charset="0"/>
                        </a:rPr>
                        <a:t> 2021 Proposed Budget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000" b="1" i="0" u="sng"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ctr" fontAlgn="b"/>
                      <a:r>
                        <a:rPr lang="en-US" sz="1000" b="1" i="0" u="none" strike="noStrike" dirty="0">
                          <a:solidFill>
                            <a:srgbClr val="000000"/>
                          </a:solidFill>
                          <a:effectLst/>
                          <a:latin typeface="Lato" panose="020F0502020204030203" pitchFamily="34" charset="0"/>
                        </a:rPr>
                        <a:t> 2021 Percent of Total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4590331"/>
                  </a:ext>
                </a:extLst>
              </a:tr>
              <a:tr h="0">
                <a:tc>
                  <a:txBody>
                    <a:bodyPr/>
                    <a:lstStyle/>
                    <a:p>
                      <a:pPr algn="l" fontAlgn="b"/>
                      <a:r>
                        <a:rPr lang="en-US" sz="1000" b="0" i="0" u="none" strike="noStrike" dirty="0">
                          <a:solidFill>
                            <a:srgbClr val="000000"/>
                          </a:solidFill>
                          <a:effectLst/>
                          <a:latin typeface="Lato" panose="020F0502020204030203" pitchFamily="34" charset="0"/>
                        </a:rPr>
                        <a:t>Police</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l" fontAlgn="b"/>
                      <a:r>
                        <a:rPr lang="en-US" sz="1000" b="0" i="0" u="none" strike="noStrike" dirty="0">
                          <a:solidFill>
                            <a:srgbClr val="000000"/>
                          </a:solidFill>
                          <a:effectLst/>
                          <a:latin typeface="Lato" panose="020F0502020204030203" pitchFamily="34" charset="0"/>
                        </a:rPr>
                        <a:t>          37,336,102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r" fontAlgn="b"/>
                      <a:r>
                        <a:rPr lang="en-US" sz="1000" b="0" i="0" u="none" strike="noStrike" dirty="0">
                          <a:solidFill>
                            <a:srgbClr val="000000"/>
                          </a:solidFill>
                          <a:effectLst/>
                          <a:latin typeface="Lato" panose="020F0502020204030203" pitchFamily="34" charset="0"/>
                        </a:rPr>
                        <a:t>19.28%</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822901419"/>
                  </a:ext>
                </a:extLst>
              </a:tr>
              <a:tr h="0">
                <a:tc>
                  <a:txBody>
                    <a:bodyPr/>
                    <a:lstStyle/>
                    <a:p>
                      <a:pPr algn="l" fontAlgn="b"/>
                      <a:r>
                        <a:rPr lang="en-US" sz="1000" b="0" i="0" u="none" strike="noStrike" dirty="0">
                          <a:solidFill>
                            <a:srgbClr val="000000"/>
                          </a:solidFill>
                          <a:effectLst/>
                          <a:latin typeface="Lato" panose="020F0502020204030203" pitchFamily="34" charset="0"/>
                        </a:rPr>
                        <a:t>Fire</a:t>
                      </a:r>
                    </a:p>
                  </a:txBody>
                  <a:tcPr marL="9525" marR="9525" marT="9525"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l" fontAlgn="b"/>
                      <a:r>
                        <a:rPr lang="en-US" sz="1000" b="0" i="0" u="none" strike="noStrike" dirty="0">
                          <a:solidFill>
                            <a:srgbClr val="000000"/>
                          </a:solidFill>
                          <a:effectLst/>
                          <a:latin typeface="Lato" panose="020F0502020204030203" pitchFamily="34" charset="0"/>
                        </a:rPr>
                        <a:t>          34,412,141 </a:t>
                      </a:r>
                    </a:p>
                  </a:txBody>
                  <a:tcPr marL="9525" marR="9525" marT="9525"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r" fontAlgn="b"/>
                      <a:r>
                        <a:rPr lang="en-US" sz="1000" b="0" i="0" u="none" strike="noStrike" dirty="0">
                          <a:solidFill>
                            <a:srgbClr val="000000"/>
                          </a:solidFill>
                          <a:effectLst/>
                          <a:latin typeface="Lato" panose="020F0502020204030203" pitchFamily="34" charset="0"/>
                        </a:rPr>
                        <a:t>17.77%</a:t>
                      </a:r>
                    </a:p>
                  </a:txBody>
                  <a:tcPr marL="9525" marR="9525" marT="9525" marB="0" anchor="b">
                    <a:lnL>
                      <a:noFill/>
                    </a:lnL>
                    <a:lnR>
                      <a:noFill/>
                    </a:lnR>
                    <a:lnT>
                      <a:noFill/>
                    </a:lnT>
                    <a:lnB>
                      <a:noFill/>
                    </a:lnB>
                  </a:tcPr>
                </a:tc>
                <a:extLst>
                  <a:ext uri="{0D108BD9-81ED-4DB2-BD59-A6C34878D82A}">
                    <a16:rowId xmlns:a16="http://schemas.microsoft.com/office/drawing/2014/main" val="3923659101"/>
                  </a:ext>
                </a:extLst>
              </a:tr>
              <a:tr h="0">
                <a:tc>
                  <a:txBody>
                    <a:bodyPr/>
                    <a:lstStyle/>
                    <a:p>
                      <a:pPr algn="l" fontAlgn="b"/>
                      <a:r>
                        <a:rPr lang="en-US" sz="1000" b="0" i="0" u="none" strike="noStrike" dirty="0">
                          <a:solidFill>
                            <a:srgbClr val="000000"/>
                          </a:solidFill>
                          <a:effectLst/>
                          <a:latin typeface="Lato" panose="020F0502020204030203" pitchFamily="34" charset="0"/>
                        </a:rPr>
                        <a:t>Sewage Works</a:t>
                      </a:r>
                    </a:p>
                  </a:txBody>
                  <a:tcPr marL="9525" marR="9525" marT="9525"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l" fontAlgn="b"/>
                      <a:r>
                        <a:rPr lang="en-US" sz="1000" b="0" i="0" u="none" strike="noStrike" dirty="0">
                          <a:solidFill>
                            <a:srgbClr val="000000"/>
                          </a:solidFill>
                          <a:effectLst/>
                          <a:latin typeface="Lato" panose="020F0502020204030203" pitchFamily="34" charset="0"/>
                        </a:rPr>
                        <a:t>          17,799,984 </a:t>
                      </a:r>
                    </a:p>
                  </a:txBody>
                  <a:tcPr marL="9525" marR="9525" marT="9525"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r" fontAlgn="b"/>
                      <a:r>
                        <a:rPr lang="en-US" sz="1000" b="0" i="0" u="none" strike="noStrike" dirty="0">
                          <a:solidFill>
                            <a:srgbClr val="000000"/>
                          </a:solidFill>
                          <a:effectLst/>
                          <a:latin typeface="Lato" panose="020F0502020204030203" pitchFamily="34" charset="0"/>
                        </a:rPr>
                        <a:t>9.19%</a:t>
                      </a:r>
                    </a:p>
                  </a:txBody>
                  <a:tcPr marL="9525" marR="9525" marT="9525" marB="0" anchor="b">
                    <a:lnL>
                      <a:noFill/>
                    </a:lnL>
                    <a:lnR>
                      <a:noFill/>
                    </a:lnR>
                    <a:lnT>
                      <a:noFill/>
                    </a:lnT>
                    <a:lnB>
                      <a:noFill/>
                    </a:lnB>
                  </a:tcPr>
                </a:tc>
                <a:extLst>
                  <a:ext uri="{0D108BD9-81ED-4DB2-BD59-A6C34878D82A}">
                    <a16:rowId xmlns:a16="http://schemas.microsoft.com/office/drawing/2014/main" val="1180104035"/>
                  </a:ext>
                </a:extLst>
              </a:tr>
              <a:tr h="0">
                <a:tc>
                  <a:txBody>
                    <a:bodyPr/>
                    <a:lstStyle/>
                    <a:p>
                      <a:pPr algn="l" fontAlgn="b"/>
                      <a:r>
                        <a:rPr lang="en-US" sz="1000" b="0" i="0" u="none" strike="noStrike" dirty="0">
                          <a:solidFill>
                            <a:srgbClr val="000000"/>
                          </a:solidFill>
                          <a:effectLst/>
                          <a:latin typeface="Lato" panose="020F0502020204030203" pitchFamily="34" charset="0"/>
                        </a:rPr>
                        <a:t>DCI</a:t>
                      </a:r>
                    </a:p>
                  </a:txBody>
                  <a:tcPr marL="9525" marR="9525" marT="9525"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l" fontAlgn="b"/>
                      <a:r>
                        <a:rPr lang="en-US" sz="1000" b="0" i="0" u="none" strike="noStrike" dirty="0">
                          <a:solidFill>
                            <a:srgbClr val="000000"/>
                          </a:solidFill>
                          <a:effectLst/>
                          <a:latin typeface="Lato" panose="020F0502020204030203" pitchFamily="34" charset="0"/>
                        </a:rPr>
                        <a:t>          16,767,770 </a:t>
                      </a:r>
                    </a:p>
                  </a:txBody>
                  <a:tcPr marL="9525" marR="9525" marT="9525"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r" fontAlgn="b"/>
                      <a:r>
                        <a:rPr lang="en-US" sz="1000" b="0" i="0" u="none" strike="noStrike" dirty="0">
                          <a:solidFill>
                            <a:srgbClr val="000000"/>
                          </a:solidFill>
                          <a:effectLst/>
                          <a:latin typeface="Lato" panose="020F0502020204030203" pitchFamily="34" charset="0"/>
                        </a:rPr>
                        <a:t>8.66%</a:t>
                      </a:r>
                    </a:p>
                  </a:txBody>
                  <a:tcPr marL="9525" marR="9525" marT="9525" marB="0" anchor="b">
                    <a:lnL>
                      <a:noFill/>
                    </a:lnL>
                    <a:lnR>
                      <a:noFill/>
                    </a:lnR>
                    <a:lnT>
                      <a:noFill/>
                    </a:lnT>
                    <a:lnB>
                      <a:noFill/>
                    </a:lnB>
                  </a:tcPr>
                </a:tc>
                <a:extLst>
                  <a:ext uri="{0D108BD9-81ED-4DB2-BD59-A6C34878D82A}">
                    <a16:rowId xmlns:a16="http://schemas.microsoft.com/office/drawing/2014/main" val="4203302563"/>
                  </a:ext>
                </a:extLst>
              </a:tr>
              <a:tr h="0">
                <a:tc>
                  <a:txBody>
                    <a:bodyPr/>
                    <a:lstStyle/>
                    <a:p>
                      <a:pPr algn="l" fontAlgn="t"/>
                      <a:r>
                        <a:rPr lang="en-US" sz="1000" b="0" i="0" u="none" strike="noStrike" dirty="0">
                          <a:solidFill>
                            <a:srgbClr val="000000"/>
                          </a:solidFill>
                          <a:effectLst/>
                          <a:latin typeface="Lato" panose="020F0502020204030203" pitchFamily="34" charset="0"/>
                        </a:rPr>
                        <a:t>Admin &amp; Finance</a:t>
                      </a:r>
                    </a:p>
                  </a:txBody>
                  <a:tcPr marL="9525" marR="9525" marT="9525" marB="0">
                    <a:lnL>
                      <a:noFill/>
                    </a:lnL>
                    <a:lnR>
                      <a:noFill/>
                    </a:lnR>
                    <a:lnT>
                      <a:noFill/>
                    </a:lnT>
                    <a:lnB>
                      <a:noFill/>
                    </a:lnB>
                  </a:tcPr>
                </a:tc>
                <a:tc>
                  <a:txBody>
                    <a:bodyPr/>
                    <a:lstStyle/>
                    <a:p>
                      <a:pPr algn="l" fontAlgn="t"/>
                      <a:endParaRPr lang="en-US" sz="1000" b="0" i="0" u="none" strike="noStrike" dirty="0">
                        <a:solidFill>
                          <a:srgbClr val="000000"/>
                        </a:solidFill>
                        <a:effectLst/>
                        <a:latin typeface="Lato" panose="020F0502020204030203" pitchFamily="34" charset="0"/>
                      </a:endParaRPr>
                    </a:p>
                  </a:txBody>
                  <a:tcPr marL="9525" marR="9525" marT="9525" marB="0">
                    <a:lnL>
                      <a:noFill/>
                    </a:lnL>
                    <a:lnR>
                      <a:noFill/>
                    </a:lnR>
                    <a:lnT>
                      <a:noFill/>
                    </a:lnT>
                    <a:lnB>
                      <a:noFill/>
                    </a:lnB>
                  </a:tcPr>
                </a:tc>
                <a:tc>
                  <a:txBody>
                    <a:bodyPr/>
                    <a:lstStyle/>
                    <a:p>
                      <a:pPr algn="l" fontAlgn="b"/>
                      <a:r>
                        <a:rPr lang="en-US" sz="1000" b="0" i="0" u="none" strike="noStrike" dirty="0">
                          <a:solidFill>
                            <a:srgbClr val="000000"/>
                          </a:solidFill>
                          <a:effectLst/>
                          <a:latin typeface="Lato" panose="020F0502020204030203" pitchFamily="34" charset="0"/>
                        </a:rPr>
                        <a:t>          13,665,453 </a:t>
                      </a:r>
                    </a:p>
                  </a:txBody>
                  <a:tcPr marL="9525" marR="9525" marT="9525"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r" fontAlgn="b"/>
                      <a:r>
                        <a:rPr lang="en-US" sz="1000" b="0" i="0" u="none" strike="noStrike" dirty="0">
                          <a:solidFill>
                            <a:srgbClr val="000000"/>
                          </a:solidFill>
                          <a:effectLst/>
                          <a:latin typeface="Lato" panose="020F0502020204030203" pitchFamily="34" charset="0"/>
                        </a:rPr>
                        <a:t>7.06%</a:t>
                      </a:r>
                    </a:p>
                  </a:txBody>
                  <a:tcPr marL="9525" marR="9525" marT="9525" marB="0" anchor="b">
                    <a:lnL>
                      <a:noFill/>
                    </a:lnL>
                    <a:lnR>
                      <a:noFill/>
                    </a:lnR>
                    <a:lnT>
                      <a:noFill/>
                    </a:lnT>
                    <a:lnB>
                      <a:noFill/>
                    </a:lnB>
                  </a:tcPr>
                </a:tc>
                <a:extLst>
                  <a:ext uri="{0D108BD9-81ED-4DB2-BD59-A6C34878D82A}">
                    <a16:rowId xmlns:a16="http://schemas.microsoft.com/office/drawing/2014/main" val="401257147"/>
                  </a:ext>
                </a:extLst>
              </a:tr>
              <a:tr h="0">
                <a:tc>
                  <a:txBody>
                    <a:bodyPr/>
                    <a:lstStyle/>
                    <a:p>
                      <a:pPr algn="l" fontAlgn="b"/>
                      <a:r>
                        <a:rPr lang="en-US" sz="1000" b="0" i="0" u="none" strike="noStrike" dirty="0">
                          <a:solidFill>
                            <a:srgbClr val="000000"/>
                          </a:solidFill>
                          <a:effectLst/>
                          <a:latin typeface="Lato" panose="020F0502020204030203" pitchFamily="34" charset="0"/>
                        </a:rPr>
                        <a:t>Parks</a:t>
                      </a:r>
                    </a:p>
                  </a:txBody>
                  <a:tcPr marL="9525" marR="9525" marT="9525"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l" fontAlgn="b"/>
                      <a:r>
                        <a:rPr lang="en-US" sz="1000" b="0" i="0" u="none" strike="noStrike" dirty="0">
                          <a:solidFill>
                            <a:srgbClr val="000000"/>
                          </a:solidFill>
                          <a:effectLst/>
                          <a:latin typeface="Lato" panose="020F0502020204030203" pitchFamily="34" charset="0"/>
                        </a:rPr>
                        <a:t>          12,510,850 </a:t>
                      </a:r>
                    </a:p>
                  </a:txBody>
                  <a:tcPr marL="9525" marR="9525" marT="9525"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r" fontAlgn="b"/>
                      <a:r>
                        <a:rPr lang="en-US" sz="1000" b="0" i="0" u="none" strike="noStrike" dirty="0">
                          <a:solidFill>
                            <a:srgbClr val="000000"/>
                          </a:solidFill>
                          <a:effectLst/>
                          <a:latin typeface="Lato" panose="020F0502020204030203" pitchFamily="34" charset="0"/>
                        </a:rPr>
                        <a:t>6.46%</a:t>
                      </a:r>
                    </a:p>
                  </a:txBody>
                  <a:tcPr marL="9525" marR="9525" marT="9525" marB="0" anchor="b">
                    <a:lnL>
                      <a:noFill/>
                    </a:lnL>
                    <a:lnR>
                      <a:noFill/>
                    </a:lnR>
                    <a:lnT>
                      <a:noFill/>
                    </a:lnT>
                    <a:lnB>
                      <a:noFill/>
                    </a:lnB>
                  </a:tcPr>
                </a:tc>
                <a:extLst>
                  <a:ext uri="{0D108BD9-81ED-4DB2-BD59-A6C34878D82A}">
                    <a16:rowId xmlns:a16="http://schemas.microsoft.com/office/drawing/2014/main" val="728585759"/>
                  </a:ext>
                </a:extLst>
              </a:tr>
              <a:tr h="0">
                <a:tc>
                  <a:txBody>
                    <a:bodyPr/>
                    <a:lstStyle/>
                    <a:p>
                      <a:pPr algn="l" fontAlgn="b"/>
                      <a:r>
                        <a:rPr lang="en-US" sz="1000" b="0" i="0" u="none" strike="noStrike" dirty="0">
                          <a:solidFill>
                            <a:srgbClr val="000000"/>
                          </a:solidFill>
                          <a:effectLst/>
                          <a:latin typeface="Lato" panose="020F0502020204030203" pitchFamily="34" charset="0"/>
                        </a:rPr>
                        <a:t>Water Works</a:t>
                      </a:r>
                    </a:p>
                  </a:txBody>
                  <a:tcPr marL="9525" marR="9525" marT="9525"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l" fontAlgn="b"/>
                      <a:r>
                        <a:rPr lang="en-US" sz="1000" b="0" i="0" u="none" strike="noStrike" dirty="0">
                          <a:solidFill>
                            <a:srgbClr val="000000"/>
                          </a:solidFill>
                          <a:effectLst/>
                          <a:latin typeface="Lato" panose="020F0502020204030203" pitchFamily="34" charset="0"/>
                        </a:rPr>
                        <a:t>          12,221,597 </a:t>
                      </a:r>
                    </a:p>
                  </a:txBody>
                  <a:tcPr marL="9525" marR="9525" marT="9525"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r" fontAlgn="b"/>
                      <a:r>
                        <a:rPr lang="en-US" sz="1000" b="0" i="0" u="none" strike="noStrike" dirty="0">
                          <a:solidFill>
                            <a:srgbClr val="000000"/>
                          </a:solidFill>
                          <a:effectLst/>
                          <a:latin typeface="Lato" panose="020F0502020204030203" pitchFamily="34" charset="0"/>
                        </a:rPr>
                        <a:t>6.31%</a:t>
                      </a:r>
                    </a:p>
                  </a:txBody>
                  <a:tcPr marL="9525" marR="9525" marT="9525" marB="0" anchor="b">
                    <a:lnL>
                      <a:noFill/>
                    </a:lnL>
                    <a:lnR>
                      <a:noFill/>
                    </a:lnR>
                    <a:lnT>
                      <a:noFill/>
                    </a:lnT>
                    <a:lnB>
                      <a:noFill/>
                    </a:lnB>
                  </a:tcPr>
                </a:tc>
                <a:extLst>
                  <a:ext uri="{0D108BD9-81ED-4DB2-BD59-A6C34878D82A}">
                    <a16:rowId xmlns:a16="http://schemas.microsoft.com/office/drawing/2014/main" val="339817159"/>
                  </a:ext>
                </a:extLst>
              </a:tr>
              <a:tr h="0">
                <a:tc>
                  <a:txBody>
                    <a:bodyPr/>
                    <a:lstStyle/>
                    <a:p>
                      <a:pPr algn="l" fontAlgn="b"/>
                      <a:r>
                        <a:rPr lang="en-US" sz="1000" b="0" i="0" u="none" strike="noStrike" dirty="0">
                          <a:solidFill>
                            <a:srgbClr val="000000"/>
                          </a:solidFill>
                          <a:effectLst/>
                          <a:latin typeface="Lato" panose="020F0502020204030203" pitchFamily="34" charset="0"/>
                        </a:rPr>
                        <a:t>Streets &amp; Sewers</a:t>
                      </a:r>
                    </a:p>
                  </a:txBody>
                  <a:tcPr marL="9525" marR="9525" marT="9525"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l" fontAlgn="b"/>
                      <a:r>
                        <a:rPr lang="en-US" sz="1000" b="0" i="0" u="none" strike="noStrike" dirty="0">
                          <a:solidFill>
                            <a:srgbClr val="000000"/>
                          </a:solidFill>
                          <a:effectLst/>
                          <a:latin typeface="Lato" panose="020F0502020204030203" pitchFamily="34" charset="0"/>
                        </a:rPr>
                        <a:t>          10,385,364 </a:t>
                      </a:r>
                    </a:p>
                  </a:txBody>
                  <a:tcPr marL="9525" marR="9525" marT="9525"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r" fontAlgn="b"/>
                      <a:r>
                        <a:rPr lang="en-US" sz="1000" b="0" i="0" u="none" strike="noStrike" dirty="0">
                          <a:solidFill>
                            <a:srgbClr val="000000"/>
                          </a:solidFill>
                          <a:effectLst/>
                          <a:latin typeface="Lato" panose="020F0502020204030203" pitchFamily="34" charset="0"/>
                        </a:rPr>
                        <a:t>5.36%</a:t>
                      </a:r>
                    </a:p>
                  </a:txBody>
                  <a:tcPr marL="9525" marR="9525" marT="9525" marB="0" anchor="b">
                    <a:lnL>
                      <a:noFill/>
                    </a:lnL>
                    <a:lnR>
                      <a:noFill/>
                    </a:lnR>
                    <a:lnT>
                      <a:noFill/>
                    </a:lnT>
                    <a:lnB>
                      <a:noFill/>
                    </a:lnB>
                  </a:tcPr>
                </a:tc>
                <a:extLst>
                  <a:ext uri="{0D108BD9-81ED-4DB2-BD59-A6C34878D82A}">
                    <a16:rowId xmlns:a16="http://schemas.microsoft.com/office/drawing/2014/main" val="1967988820"/>
                  </a:ext>
                </a:extLst>
              </a:tr>
              <a:tr h="0">
                <a:tc>
                  <a:txBody>
                    <a:bodyPr/>
                    <a:lstStyle/>
                    <a:p>
                      <a:pPr algn="l" fontAlgn="b"/>
                      <a:r>
                        <a:rPr lang="en-US" sz="1000" b="0" i="0" u="none" strike="noStrike" dirty="0">
                          <a:solidFill>
                            <a:srgbClr val="000000"/>
                          </a:solidFill>
                          <a:effectLst/>
                          <a:latin typeface="Lato" panose="020F0502020204030203" pitchFamily="34" charset="0"/>
                        </a:rPr>
                        <a:t>Innovation &amp; Technology</a:t>
                      </a:r>
                    </a:p>
                  </a:txBody>
                  <a:tcPr marL="9525" marR="9525" marT="9525"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l" fontAlgn="b"/>
                      <a:r>
                        <a:rPr lang="en-US" sz="1000" b="0" i="0" u="none" strike="noStrike" dirty="0">
                          <a:solidFill>
                            <a:srgbClr val="000000"/>
                          </a:solidFill>
                          <a:effectLst/>
                          <a:latin typeface="Lato" panose="020F0502020204030203" pitchFamily="34" charset="0"/>
                        </a:rPr>
                        <a:t>            8,102,261 </a:t>
                      </a:r>
                    </a:p>
                  </a:txBody>
                  <a:tcPr marL="9525" marR="9525" marT="9525"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r" fontAlgn="b"/>
                      <a:r>
                        <a:rPr lang="en-US" sz="1000" b="0" i="0" u="none" strike="noStrike" dirty="0">
                          <a:solidFill>
                            <a:srgbClr val="000000"/>
                          </a:solidFill>
                          <a:effectLst/>
                          <a:latin typeface="Lato" panose="020F0502020204030203" pitchFamily="34" charset="0"/>
                        </a:rPr>
                        <a:t>4.18%</a:t>
                      </a:r>
                    </a:p>
                  </a:txBody>
                  <a:tcPr marL="9525" marR="9525" marT="9525" marB="0" anchor="b">
                    <a:lnL>
                      <a:noFill/>
                    </a:lnL>
                    <a:lnR>
                      <a:noFill/>
                    </a:lnR>
                    <a:lnT>
                      <a:noFill/>
                    </a:lnT>
                    <a:lnB>
                      <a:noFill/>
                    </a:lnB>
                  </a:tcPr>
                </a:tc>
                <a:extLst>
                  <a:ext uri="{0D108BD9-81ED-4DB2-BD59-A6C34878D82A}">
                    <a16:rowId xmlns:a16="http://schemas.microsoft.com/office/drawing/2014/main" val="2991058057"/>
                  </a:ext>
                </a:extLst>
              </a:tr>
              <a:tr h="0">
                <a:tc>
                  <a:txBody>
                    <a:bodyPr/>
                    <a:lstStyle/>
                    <a:p>
                      <a:pPr algn="l" fontAlgn="b"/>
                      <a:r>
                        <a:rPr lang="en-US" sz="1000" b="0" i="0" u="none" strike="noStrike" dirty="0">
                          <a:solidFill>
                            <a:srgbClr val="000000"/>
                          </a:solidFill>
                          <a:effectLst/>
                          <a:latin typeface="Lato" panose="020F0502020204030203" pitchFamily="34" charset="0"/>
                        </a:rPr>
                        <a:t>Central Services</a:t>
                      </a:r>
                    </a:p>
                  </a:txBody>
                  <a:tcPr marL="9525" marR="9525" marT="9525"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l" fontAlgn="b"/>
                      <a:r>
                        <a:rPr lang="en-US" sz="1000" b="0" i="0" u="none" strike="noStrike" dirty="0">
                          <a:solidFill>
                            <a:srgbClr val="000000"/>
                          </a:solidFill>
                          <a:effectLst/>
                          <a:latin typeface="Lato" panose="020F0502020204030203" pitchFamily="34" charset="0"/>
                        </a:rPr>
                        <a:t>            8,080,493 </a:t>
                      </a:r>
                    </a:p>
                  </a:txBody>
                  <a:tcPr marL="9525" marR="9525" marT="9525"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r" fontAlgn="b"/>
                      <a:r>
                        <a:rPr lang="en-US" sz="1000" b="0" i="0" u="none" strike="noStrike" dirty="0">
                          <a:solidFill>
                            <a:srgbClr val="000000"/>
                          </a:solidFill>
                          <a:effectLst/>
                          <a:latin typeface="Lato" panose="020F0502020204030203" pitchFamily="34" charset="0"/>
                        </a:rPr>
                        <a:t>4.17%</a:t>
                      </a:r>
                    </a:p>
                  </a:txBody>
                  <a:tcPr marL="9525" marR="9525" marT="9525" marB="0" anchor="b">
                    <a:lnL>
                      <a:noFill/>
                    </a:lnL>
                    <a:lnR>
                      <a:noFill/>
                    </a:lnR>
                    <a:lnT>
                      <a:noFill/>
                    </a:lnT>
                    <a:lnB>
                      <a:noFill/>
                    </a:lnB>
                  </a:tcPr>
                </a:tc>
                <a:extLst>
                  <a:ext uri="{0D108BD9-81ED-4DB2-BD59-A6C34878D82A}">
                    <a16:rowId xmlns:a16="http://schemas.microsoft.com/office/drawing/2014/main" val="168780482"/>
                  </a:ext>
                </a:extLst>
              </a:tr>
              <a:tr h="0">
                <a:tc>
                  <a:txBody>
                    <a:bodyPr/>
                    <a:lstStyle/>
                    <a:p>
                      <a:pPr algn="l" fontAlgn="t"/>
                      <a:r>
                        <a:rPr lang="en-US" sz="1000" b="0" i="0" u="none" strike="noStrike" dirty="0">
                          <a:solidFill>
                            <a:srgbClr val="000000"/>
                          </a:solidFill>
                          <a:effectLst/>
                          <a:latin typeface="Lato" panose="020F0502020204030203" pitchFamily="34" charset="0"/>
                        </a:rPr>
                        <a:t>Venues</a:t>
                      </a:r>
                    </a:p>
                  </a:txBody>
                  <a:tcPr marL="9525" marR="9525" marT="9525" marB="0">
                    <a:lnL>
                      <a:noFill/>
                    </a:lnL>
                    <a:lnR>
                      <a:noFill/>
                    </a:lnR>
                    <a:lnT>
                      <a:noFill/>
                    </a:lnT>
                    <a:lnB>
                      <a:noFill/>
                    </a:lnB>
                  </a:tcPr>
                </a:tc>
                <a:tc>
                  <a:txBody>
                    <a:bodyPr/>
                    <a:lstStyle/>
                    <a:p>
                      <a:pPr algn="l" fontAlgn="t"/>
                      <a:endParaRPr lang="en-US" sz="1000" b="0" i="0" u="none" strike="noStrike" dirty="0">
                        <a:solidFill>
                          <a:srgbClr val="000000"/>
                        </a:solidFill>
                        <a:effectLst/>
                        <a:latin typeface="Lato" panose="020F0502020204030203" pitchFamily="34" charset="0"/>
                      </a:endParaRPr>
                    </a:p>
                  </a:txBody>
                  <a:tcPr marL="9525" marR="9525" marT="9525" marB="0">
                    <a:lnL>
                      <a:noFill/>
                    </a:lnL>
                    <a:lnR>
                      <a:noFill/>
                    </a:lnR>
                    <a:lnT>
                      <a:noFill/>
                    </a:lnT>
                    <a:lnB>
                      <a:noFill/>
                    </a:lnB>
                  </a:tcPr>
                </a:tc>
                <a:tc>
                  <a:txBody>
                    <a:bodyPr/>
                    <a:lstStyle/>
                    <a:p>
                      <a:pPr algn="l" fontAlgn="b"/>
                      <a:r>
                        <a:rPr lang="en-US" sz="1000" b="0" i="0" u="none" strike="noStrike" dirty="0">
                          <a:solidFill>
                            <a:srgbClr val="000000"/>
                          </a:solidFill>
                          <a:effectLst/>
                          <a:latin typeface="Lato" panose="020F0502020204030203" pitchFamily="34" charset="0"/>
                        </a:rPr>
                        <a:t>            6,134,246 </a:t>
                      </a:r>
                    </a:p>
                  </a:txBody>
                  <a:tcPr marL="9525" marR="9525" marT="9525"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r" fontAlgn="b"/>
                      <a:r>
                        <a:rPr lang="en-US" sz="1000" b="0" i="0" u="none" strike="noStrike" dirty="0">
                          <a:solidFill>
                            <a:srgbClr val="000000"/>
                          </a:solidFill>
                          <a:effectLst/>
                          <a:latin typeface="Lato" panose="020F0502020204030203" pitchFamily="34" charset="0"/>
                        </a:rPr>
                        <a:t>3.17%</a:t>
                      </a:r>
                    </a:p>
                  </a:txBody>
                  <a:tcPr marL="9525" marR="9525" marT="9525" marB="0" anchor="b">
                    <a:lnL>
                      <a:noFill/>
                    </a:lnL>
                    <a:lnR>
                      <a:noFill/>
                    </a:lnR>
                    <a:lnT>
                      <a:noFill/>
                    </a:lnT>
                    <a:lnB>
                      <a:noFill/>
                    </a:lnB>
                  </a:tcPr>
                </a:tc>
                <a:extLst>
                  <a:ext uri="{0D108BD9-81ED-4DB2-BD59-A6C34878D82A}">
                    <a16:rowId xmlns:a16="http://schemas.microsoft.com/office/drawing/2014/main" val="1652508846"/>
                  </a:ext>
                </a:extLst>
              </a:tr>
              <a:tr h="0">
                <a:tc>
                  <a:txBody>
                    <a:bodyPr/>
                    <a:lstStyle/>
                    <a:p>
                      <a:pPr algn="l" fontAlgn="t"/>
                      <a:r>
                        <a:rPr lang="en-US" sz="1000" b="0" i="0" u="none" strike="noStrike" dirty="0">
                          <a:solidFill>
                            <a:srgbClr val="000000"/>
                          </a:solidFill>
                          <a:effectLst/>
                          <a:latin typeface="Lato" panose="020F0502020204030203" pitchFamily="34" charset="0"/>
                        </a:rPr>
                        <a:t>Engineering</a:t>
                      </a:r>
                    </a:p>
                  </a:txBody>
                  <a:tcPr marL="9525" marR="9525" marT="9525" marB="0">
                    <a:lnL>
                      <a:noFill/>
                    </a:lnL>
                    <a:lnR>
                      <a:noFill/>
                    </a:lnR>
                    <a:lnT>
                      <a:noFill/>
                    </a:lnT>
                    <a:lnB>
                      <a:noFill/>
                    </a:lnB>
                  </a:tcPr>
                </a:tc>
                <a:tc>
                  <a:txBody>
                    <a:bodyPr/>
                    <a:lstStyle/>
                    <a:p>
                      <a:pPr algn="l" fontAlgn="t"/>
                      <a:endParaRPr lang="en-US" sz="1000" b="0" i="0" u="none" strike="noStrike" dirty="0">
                        <a:solidFill>
                          <a:srgbClr val="000000"/>
                        </a:solidFill>
                        <a:effectLst/>
                        <a:latin typeface="Lato" panose="020F0502020204030203" pitchFamily="34" charset="0"/>
                      </a:endParaRPr>
                    </a:p>
                  </a:txBody>
                  <a:tcPr marL="9525" marR="9525" marT="9525" marB="0">
                    <a:lnL>
                      <a:noFill/>
                    </a:lnL>
                    <a:lnR>
                      <a:noFill/>
                    </a:lnR>
                    <a:lnT>
                      <a:noFill/>
                    </a:lnT>
                    <a:lnB>
                      <a:noFill/>
                    </a:lnB>
                  </a:tcPr>
                </a:tc>
                <a:tc>
                  <a:txBody>
                    <a:bodyPr/>
                    <a:lstStyle/>
                    <a:p>
                      <a:pPr algn="l" fontAlgn="b"/>
                      <a:r>
                        <a:rPr lang="en-US" sz="1000" b="0" i="0" u="none" strike="noStrike" dirty="0">
                          <a:solidFill>
                            <a:srgbClr val="000000"/>
                          </a:solidFill>
                          <a:effectLst/>
                          <a:latin typeface="Lato" panose="020F0502020204030203" pitchFamily="34" charset="0"/>
                        </a:rPr>
                        <a:t>            5,172,342 </a:t>
                      </a:r>
                    </a:p>
                  </a:txBody>
                  <a:tcPr marL="9525" marR="9525" marT="9525"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r" fontAlgn="b"/>
                      <a:r>
                        <a:rPr lang="en-US" sz="1000" b="0" i="0" u="none" strike="noStrike" dirty="0">
                          <a:solidFill>
                            <a:srgbClr val="000000"/>
                          </a:solidFill>
                          <a:effectLst/>
                          <a:latin typeface="Lato" panose="020F0502020204030203" pitchFamily="34" charset="0"/>
                        </a:rPr>
                        <a:t>2.67%</a:t>
                      </a:r>
                    </a:p>
                  </a:txBody>
                  <a:tcPr marL="9525" marR="9525" marT="9525" marB="0" anchor="b">
                    <a:lnL>
                      <a:noFill/>
                    </a:lnL>
                    <a:lnR>
                      <a:noFill/>
                    </a:lnR>
                    <a:lnT>
                      <a:noFill/>
                    </a:lnT>
                    <a:lnB>
                      <a:noFill/>
                    </a:lnB>
                  </a:tcPr>
                </a:tc>
                <a:extLst>
                  <a:ext uri="{0D108BD9-81ED-4DB2-BD59-A6C34878D82A}">
                    <a16:rowId xmlns:a16="http://schemas.microsoft.com/office/drawing/2014/main" val="1996283183"/>
                  </a:ext>
                </a:extLst>
              </a:tr>
              <a:tr h="0">
                <a:tc>
                  <a:txBody>
                    <a:bodyPr/>
                    <a:lstStyle/>
                    <a:p>
                      <a:pPr algn="l" fontAlgn="b"/>
                      <a:r>
                        <a:rPr lang="en-US" sz="1000" b="0" i="0" u="none" strike="noStrike" dirty="0">
                          <a:solidFill>
                            <a:srgbClr val="000000"/>
                          </a:solidFill>
                          <a:effectLst/>
                          <a:latin typeface="Lato" panose="020F0502020204030203" pitchFamily="34" charset="0"/>
                        </a:rPr>
                        <a:t>Solid Waste</a:t>
                      </a:r>
                    </a:p>
                  </a:txBody>
                  <a:tcPr marL="9525" marR="9525" marT="9525"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l" fontAlgn="b"/>
                      <a:r>
                        <a:rPr lang="en-US" sz="1000" b="0" i="0" u="none" strike="noStrike" dirty="0">
                          <a:solidFill>
                            <a:srgbClr val="000000"/>
                          </a:solidFill>
                          <a:effectLst/>
                          <a:latin typeface="Lato" panose="020F0502020204030203" pitchFamily="34" charset="0"/>
                        </a:rPr>
                        <a:t>            4,285,449 </a:t>
                      </a:r>
                    </a:p>
                  </a:txBody>
                  <a:tcPr marL="9525" marR="9525" marT="9525"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r" fontAlgn="b"/>
                      <a:r>
                        <a:rPr lang="en-US" sz="1000" b="0" i="0" u="none" strike="noStrike" dirty="0">
                          <a:solidFill>
                            <a:srgbClr val="000000"/>
                          </a:solidFill>
                          <a:effectLst/>
                          <a:latin typeface="Lato" panose="020F0502020204030203" pitchFamily="34" charset="0"/>
                        </a:rPr>
                        <a:t>2.21%</a:t>
                      </a:r>
                    </a:p>
                  </a:txBody>
                  <a:tcPr marL="9525" marR="9525" marT="9525" marB="0" anchor="b">
                    <a:lnL>
                      <a:noFill/>
                    </a:lnL>
                    <a:lnR>
                      <a:noFill/>
                    </a:lnR>
                    <a:lnT>
                      <a:noFill/>
                    </a:lnT>
                    <a:lnB>
                      <a:noFill/>
                    </a:lnB>
                  </a:tcPr>
                </a:tc>
                <a:extLst>
                  <a:ext uri="{0D108BD9-81ED-4DB2-BD59-A6C34878D82A}">
                    <a16:rowId xmlns:a16="http://schemas.microsoft.com/office/drawing/2014/main" val="2779183986"/>
                  </a:ext>
                </a:extLst>
              </a:tr>
              <a:tr h="0">
                <a:tc>
                  <a:txBody>
                    <a:bodyPr/>
                    <a:lstStyle/>
                    <a:p>
                      <a:pPr algn="l" fontAlgn="t"/>
                      <a:r>
                        <a:rPr lang="en-US" sz="1000" b="0" i="0" u="none" strike="noStrike" dirty="0">
                          <a:solidFill>
                            <a:srgbClr val="000000"/>
                          </a:solidFill>
                          <a:effectLst/>
                          <a:latin typeface="Lato" panose="020F0502020204030203" pitchFamily="34" charset="0"/>
                        </a:rPr>
                        <a:t>Mayor &amp; Community Initiatives</a:t>
                      </a:r>
                    </a:p>
                  </a:txBody>
                  <a:tcPr marL="9525" marR="9525" marT="9525" marB="0">
                    <a:lnL>
                      <a:noFill/>
                    </a:lnL>
                    <a:lnR>
                      <a:noFill/>
                    </a:lnR>
                    <a:lnT>
                      <a:noFill/>
                    </a:lnT>
                    <a:lnB>
                      <a:noFill/>
                    </a:lnB>
                  </a:tcPr>
                </a:tc>
                <a:tc>
                  <a:txBody>
                    <a:bodyPr/>
                    <a:lstStyle/>
                    <a:p>
                      <a:pPr algn="l" fontAlgn="t"/>
                      <a:endParaRPr lang="en-US" sz="1000" b="0" i="0" u="none" strike="noStrike" dirty="0">
                        <a:solidFill>
                          <a:srgbClr val="000000"/>
                        </a:solidFill>
                        <a:effectLst/>
                        <a:latin typeface="Lato" panose="020F0502020204030203" pitchFamily="34" charset="0"/>
                      </a:endParaRPr>
                    </a:p>
                  </a:txBody>
                  <a:tcPr marL="9525" marR="9525" marT="9525" marB="0">
                    <a:lnL>
                      <a:noFill/>
                    </a:lnL>
                    <a:lnR>
                      <a:noFill/>
                    </a:lnR>
                    <a:lnT>
                      <a:noFill/>
                    </a:lnT>
                    <a:lnB>
                      <a:noFill/>
                    </a:lnB>
                  </a:tcPr>
                </a:tc>
                <a:tc>
                  <a:txBody>
                    <a:bodyPr/>
                    <a:lstStyle/>
                    <a:p>
                      <a:pPr algn="l" fontAlgn="b"/>
                      <a:r>
                        <a:rPr lang="en-US" sz="1000" b="0" i="0" u="none" strike="noStrike" dirty="0">
                          <a:solidFill>
                            <a:srgbClr val="000000"/>
                          </a:solidFill>
                          <a:effectLst/>
                          <a:latin typeface="Lato" panose="020F0502020204030203" pitchFamily="34" charset="0"/>
                        </a:rPr>
                        <a:t>            1,785,220 </a:t>
                      </a:r>
                    </a:p>
                  </a:txBody>
                  <a:tcPr marL="9525" marR="9525" marT="9525"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r" fontAlgn="b"/>
                      <a:r>
                        <a:rPr lang="en-US" sz="1000" b="0" i="0" u="none" strike="noStrike" dirty="0">
                          <a:solidFill>
                            <a:srgbClr val="000000"/>
                          </a:solidFill>
                          <a:effectLst/>
                          <a:latin typeface="Lato" panose="020F0502020204030203" pitchFamily="34" charset="0"/>
                        </a:rPr>
                        <a:t>0.92%</a:t>
                      </a:r>
                    </a:p>
                  </a:txBody>
                  <a:tcPr marL="9525" marR="9525" marT="9525" marB="0" anchor="b">
                    <a:lnL>
                      <a:noFill/>
                    </a:lnL>
                    <a:lnR>
                      <a:noFill/>
                    </a:lnR>
                    <a:lnT>
                      <a:noFill/>
                    </a:lnT>
                    <a:lnB>
                      <a:noFill/>
                    </a:lnB>
                  </a:tcPr>
                </a:tc>
                <a:extLst>
                  <a:ext uri="{0D108BD9-81ED-4DB2-BD59-A6C34878D82A}">
                    <a16:rowId xmlns:a16="http://schemas.microsoft.com/office/drawing/2014/main" val="1022301040"/>
                  </a:ext>
                </a:extLst>
              </a:tr>
              <a:tr h="0">
                <a:tc>
                  <a:txBody>
                    <a:bodyPr/>
                    <a:lstStyle/>
                    <a:p>
                      <a:pPr algn="l" fontAlgn="t"/>
                      <a:r>
                        <a:rPr lang="en-US" sz="1000" b="0" i="0" u="none" strike="noStrike" dirty="0">
                          <a:solidFill>
                            <a:srgbClr val="000000"/>
                          </a:solidFill>
                          <a:effectLst/>
                          <a:latin typeface="Lato" panose="020F0502020204030203" pitchFamily="34" charset="0"/>
                        </a:rPr>
                        <a:t>Legal</a:t>
                      </a:r>
                    </a:p>
                  </a:txBody>
                  <a:tcPr marL="9525" marR="9525" marT="9525" marB="0">
                    <a:lnL>
                      <a:noFill/>
                    </a:lnL>
                    <a:lnR>
                      <a:noFill/>
                    </a:lnR>
                    <a:lnT>
                      <a:noFill/>
                    </a:lnT>
                    <a:lnB>
                      <a:noFill/>
                    </a:lnB>
                  </a:tcPr>
                </a:tc>
                <a:tc>
                  <a:txBody>
                    <a:bodyPr/>
                    <a:lstStyle/>
                    <a:p>
                      <a:pPr algn="l" fontAlgn="t"/>
                      <a:endParaRPr lang="en-US" sz="1000" b="0" i="0" u="none" strike="noStrike" dirty="0">
                        <a:solidFill>
                          <a:srgbClr val="000000"/>
                        </a:solidFill>
                        <a:effectLst/>
                        <a:latin typeface="Lato" panose="020F0502020204030203" pitchFamily="34" charset="0"/>
                      </a:endParaRPr>
                    </a:p>
                  </a:txBody>
                  <a:tcPr marL="9525" marR="9525" marT="9525" marB="0">
                    <a:lnL>
                      <a:noFill/>
                    </a:lnL>
                    <a:lnR>
                      <a:noFill/>
                    </a:lnR>
                    <a:lnT>
                      <a:noFill/>
                    </a:lnT>
                    <a:lnB>
                      <a:noFill/>
                    </a:lnB>
                  </a:tcPr>
                </a:tc>
                <a:tc>
                  <a:txBody>
                    <a:bodyPr/>
                    <a:lstStyle/>
                    <a:p>
                      <a:pPr algn="l" fontAlgn="b"/>
                      <a:r>
                        <a:rPr lang="en-US" sz="1000" b="0" i="0" u="none" strike="noStrike" dirty="0">
                          <a:solidFill>
                            <a:srgbClr val="000000"/>
                          </a:solidFill>
                          <a:effectLst/>
                          <a:latin typeface="Lato" panose="020F0502020204030203" pitchFamily="34" charset="0"/>
                        </a:rPr>
                        <a:t>            1,383,027 </a:t>
                      </a:r>
                    </a:p>
                  </a:txBody>
                  <a:tcPr marL="9525" marR="9525" marT="9525"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r" fontAlgn="b"/>
                      <a:r>
                        <a:rPr lang="en-US" sz="1000" b="0" i="0" u="none" strike="noStrike" dirty="0">
                          <a:solidFill>
                            <a:srgbClr val="000000"/>
                          </a:solidFill>
                          <a:effectLst/>
                          <a:latin typeface="Lato" panose="020F0502020204030203" pitchFamily="34" charset="0"/>
                        </a:rPr>
                        <a:t>0.71%</a:t>
                      </a:r>
                    </a:p>
                  </a:txBody>
                  <a:tcPr marL="9525" marR="9525" marT="9525" marB="0" anchor="b">
                    <a:lnL>
                      <a:noFill/>
                    </a:lnL>
                    <a:lnR>
                      <a:noFill/>
                    </a:lnR>
                    <a:lnT>
                      <a:noFill/>
                    </a:lnT>
                    <a:lnB>
                      <a:noFill/>
                    </a:lnB>
                  </a:tcPr>
                </a:tc>
                <a:extLst>
                  <a:ext uri="{0D108BD9-81ED-4DB2-BD59-A6C34878D82A}">
                    <a16:rowId xmlns:a16="http://schemas.microsoft.com/office/drawing/2014/main" val="2523471900"/>
                  </a:ext>
                </a:extLst>
              </a:tr>
              <a:tr h="0">
                <a:tc>
                  <a:txBody>
                    <a:bodyPr/>
                    <a:lstStyle/>
                    <a:p>
                      <a:pPr algn="l" fontAlgn="t"/>
                      <a:r>
                        <a:rPr lang="en-US" sz="1000" b="0" i="0" u="none" strike="noStrike" dirty="0">
                          <a:solidFill>
                            <a:srgbClr val="000000"/>
                          </a:solidFill>
                          <a:effectLst/>
                          <a:latin typeface="Lato" panose="020F0502020204030203" pitchFamily="34" charset="0"/>
                        </a:rPr>
                        <a:t>Diversity &amp; Inclusion</a:t>
                      </a:r>
                    </a:p>
                  </a:txBody>
                  <a:tcPr marL="9525" marR="9525" marT="9525" marB="0">
                    <a:lnL>
                      <a:noFill/>
                    </a:lnL>
                    <a:lnR>
                      <a:noFill/>
                    </a:lnR>
                    <a:lnT>
                      <a:noFill/>
                    </a:lnT>
                    <a:lnB>
                      <a:noFill/>
                    </a:lnB>
                  </a:tcPr>
                </a:tc>
                <a:tc>
                  <a:txBody>
                    <a:bodyPr/>
                    <a:lstStyle/>
                    <a:p>
                      <a:pPr algn="l" fontAlgn="t"/>
                      <a:endParaRPr lang="en-US" sz="1000" b="0" i="0" u="none" strike="noStrike" dirty="0">
                        <a:solidFill>
                          <a:srgbClr val="000000"/>
                        </a:solidFill>
                        <a:effectLst/>
                        <a:latin typeface="Lato" panose="020F0502020204030203" pitchFamily="34" charset="0"/>
                      </a:endParaRPr>
                    </a:p>
                  </a:txBody>
                  <a:tcPr marL="9525" marR="9525" marT="9525" marB="0">
                    <a:lnL>
                      <a:noFill/>
                    </a:lnL>
                    <a:lnR>
                      <a:noFill/>
                    </a:lnR>
                    <a:lnT>
                      <a:noFill/>
                    </a:lnT>
                    <a:lnB>
                      <a:noFill/>
                    </a:lnB>
                  </a:tcPr>
                </a:tc>
                <a:tc>
                  <a:txBody>
                    <a:bodyPr/>
                    <a:lstStyle/>
                    <a:p>
                      <a:pPr algn="l" fontAlgn="b"/>
                      <a:r>
                        <a:rPr lang="en-US" sz="1000" b="0" i="0" u="none" strike="noStrike" dirty="0">
                          <a:solidFill>
                            <a:srgbClr val="000000"/>
                          </a:solidFill>
                          <a:effectLst/>
                          <a:latin typeface="Lato" panose="020F0502020204030203" pitchFamily="34" charset="0"/>
                        </a:rPr>
                        <a:t>            1,168,511 </a:t>
                      </a:r>
                    </a:p>
                  </a:txBody>
                  <a:tcPr marL="9525" marR="9525" marT="9525"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r" fontAlgn="b"/>
                      <a:r>
                        <a:rPr lang="en-US" sz="1000" b="0" i="0" u="none" strike="noStrike" dirty="0">
                          <a:solidFill>
                            <a:srgbClr val="000000"/>
                          </a:solidFill>
                          <a:effectLst/>
                          <a:latin typeface="Lato" panose="020F0502020204030203" pitchFamily="34" charset="0"/>
                        </a:rPr>
                        <a:t>0.60%</a:t>
                      </a:r>
                    </a:p>
                  </a:txBody>
                  <a:tcPr marL="9525" marR="9525" marT="9525" marB="0" anchor="b">
                    <a:lnL>
                      <a:noFill/>
                    </a:lnL>
                    <a:lnR>
                      <a:noFill/>
                    </a:lnR>
                    <a:lnT>
                      <a:noFill/>
                    </a:lnT>
                    <a:lnB>
                      <a:noFill/>
                    </a:lnB>
                  </a:tcPr>
                </a:tc>
                <a:extLst>
                  <a:ext uri="{0D108BD9-81ED-4DB2-BD59-A6C34878D82A}">
                    <a16:rowId xmlns:a16="http://schemas.microsoft.com/office/drawing/2014/main" val="3984425181"/>
                  </a:ext>
                </a:extLst>
              </a:tr>
              <a:tr h="0">
                <a:tc>
                  <a:txBody>
                    <a:bodyPr/>
                    <a:lstStyle/>
                    <a:p>
                      <a:pPr algn="l" fontAlgn="t"/>
                      <a:r>
                        <a:rPr lang="en-US" sz="1000" b="0" i="0" u="none" strike="noStrike" dirty="0">
                          <a:solidFill>
                            <a:srgbClr val="000000"/>
                          </a:solidFill>
                          <a:effectLst/>
                          <a:latin typeface="Lato" panose="020F0502020204030203" pitchFamily="34" charset="0"/>
                        </a:rPr>
                        <a:t>Sustainability &amp; AmeriCorps</a:t>
                      </a:r>
                    </a:p>
                  </a:txBody>
                  <a:tcPr marL="9525" marR="9525" marT="9525" marB="0">
                    <a:lnL>
                      <a:noFill/>
                    </a:lnL>
                    <a:lnR>
                      <a:noFill/>
                    </a:lnR>
                    <a:lnT>
                      <a:noFill/>
                    </a:lnT>
                    <a:lnB>
                      <a:noFill/>
                    </a:lnB>
                  </a:tcPr>
                </a:tc>
                <a:tc>
                  <a:txBody>
                    <a:bodyPr/>
                    <a:lstStyle/>
                    <a:p>
                      <a:pPr algn="l" fontAlgn="t"/>
                      <a:endParaRPr lang="en-US" sz="1000" b="0" i="0" u="none" strike="noStrike" dirty="0">
                        <a:solidFill>
                          <a:srgbClr val="000000"/>
                        </a:solidFill>
                        <a:effectLst/>
                        <a:latin typeface="Lato" panose="020F0502020204030203" pitchFamily="34" charset="0"/>
                      </a:endParaRPr>
                    </a:p>
                  </a:txBody>
                  <a:tcPr marL="9525" marR="9525" marT="9525" marB="0">
                    <a:lnL>
                      <a:noFill/>
                    </a:lnL>
                    <a:lnR>
                      <a:noFill/>
                    </a:lnR>
                    <a:lnT>
                      <a:noFill/>
                    </a:lnT>
                    <a:lnB>
                      <a:noFill/>
                    </a:lnB>
                  </a:tcPr>
                </a:tc>
                <a:tc>
                  <a:txBody>
                    <a:bodyPr/>
                    <a:lstStyle/>
                    <a:p>
                      <a:pPr algn="l" fontAlgn="b"/>
                      <a:r>
                        <a:rPr lang="en-US" sz="1000" b="0" i="0" u="none" strike="noStrike" dirty="0">
                          <a:solidFill>
                            <a:srgbClr val="000000"/>
                          </a:solidFill>
                          <a:effectLst/>
                          <a:latin typeface="Lato" panose="020F0502020204030203" pitchFamily="34" charset="0"/>
                        </a:rPr>
                        <a:t>                721,483 </a:t>
                      </a:r>
                    </a:p>
                  </a:txBody>
                  <a:tcPr marL="9525" marR="9525" marT="9525"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r" fontAlgn="b"/>
                      <a:r>
                        <a:rPr lang="en-US" sz="1000" b="0" i="0" u="none" strike="noStrike" dirty="0">
                          <a:solidFill>
                            <a:srgbClr val="000000"/>
                          </a:solidFill>
                          <a:effectLst/>
                          <a:latin typeface="Lato" panose="020F0502020204030203" pitchFamily="34" charset="0"/>
                        </a:rPr>
                        <a:t>0.37%</a:t>
                      </a:r>
                    </a:p>
                  </a:txBody>
                  <a:tcPr marL="9525" marR="9525" marT="9525" marB="0" anchor="b">
                    <a:lnL>
                      <a:noFill/>
                    </a:lnL>
                    <a:lnR>
                      <a:noFill/>
                    </a:lnR>
                    <a:lnT>
                      <a:noFill/>
                    </a:lnT>
                    <a:lnB>
                      <a:noFill/>
                    </a:lnB>
                  </a:tcPr>
                </a:tc>
                <a:extLst>
                  <a:ext uri="{0D108BD9-81ED-4DB2-BD59-A6C34878D82A}">
                    <a16:rowId xmlns:a16="http://schemas.microsoft.com/office/drawing/2014/main" val="3284625649"/>
                  </a:ext>
                </a:extLst>
              </a:tr>
              <a:tr h="0">
                <a:tc>
                  <a:txBody>
                    <a:bodyPr/>
                    <a:lstStyle/>
                    <a:p>
                      <a:pPr algn="l" fontAlgn="t"/>
                      <a:r>
                        <a:rPr lang="en-US" sz="1000" b="0" i="0" u="none" strike="noStrike" dirty="0">
                          <a:solidFill>
                            <a:srgbClr val="000000"/>
                          </a:solidFill>
                          <a:effectLst/>
                          <a:latin typeface="Lato" panose="020F0502020204030203" pitchFamily="34" charset="0"/>
                        </a:rPr>
                        <a:t>Human Resources</a:t>
                      </a:r>
                    </a:p>
                  </a:txBody>
                  <a:tcPr marL="9525" marR="9525" marT="9525" marB="0">
                    <a:lnL>
                      <a:noFill/>
                    </a:lnL>
                    <a:lnR>
                      <a:noFill/>
                    </a:lnR>
                    <a:lnT>
                      <a:noFill/>
                    </a:lnT>
                    <a:lnB>
                      <a:noFill/>
                    </a:lnB>
                  </a:tcPr>
                </a:tc>
                <a:tc>
                  <a:txBody>
                    <a:bodyPr/>
                    <a:lstStyle/>
                    <a:p>
                      <a:pPr algn="l" fontAlgn="t"/>
                      <a:endParaRPr lang="en-US" sz="1000" b="0" i="0" u="none" strike="noStrike" dirty="0">
                        <a:solidFill>
                          <a:srgbClr val="000000"/>
                        </a:solidFill>
                        <a:effectLst/>
                        <a:latin typeface="Lato" panose="020F0502020204030203" pitchFamily="34" charset="0"/>
                      </a:endParaRPr>
                    </a:p>
                  </a:txBody>
                  <a:tcPr marL="9525" marR="9525" marT="9525" marB="0">
                    <a:lnL>
                      <a:noFill/>
                    </a:lnL>
                    <a:lnR>
                      <a:noFill/>
                    </a:lnR>
                    <a:lnT>
                      <a:noFill/>
                    </a:lnT>
                    <a:lnB>
                      <a:noFill/>
                    </a:lnB>
                  </a:tcPr>
                </a:tc>
                <a:tc>
                  <a:txBody>
                    <a:bodyPr/>
                    <a:lstStyle/>
                    <a:p>
                      <a:pPr algn="l" fontAlgn="b"/>
                      <a:r>
                        <a:rPr lang="en-US" sz="1000" b="0" i="0" u="none" strike="noStrike" dirty="0">
                          <a:solidFill>
                            <a:srgbClr val="000000"/>
                          </a:solidFill>
                          <a:effectLst/>
                          <a:latin typeface="Lato" panose="020F0502020204030203" pitchFamily="34" charset="0"/>
                        </a:rPr>
                        <a:t>                646,966 </a:t>
                      </a:r>
                    </a:p>
                  </a:txBody>
                  <a:tcPr marL="9525" marR="9525" marT="9525"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r" fontAlgn="b"/>
                      <a:r>
                        <a:rPr lang="en-US" sz="1000" b="0" i="0" u="none" strike="noStrike" dirty="0">
                          <a:solidFill>
                            <a:srgbClr val="000000"/>
                          </a:solidFill>
                          <a:effectLst/>
                          <a:latin typeface="Lato" panose="020F0502020204030203" pitchFamily="34" charset="0"/>
                        </a:rPr>
                        <a:t>0.33%</a:t>
                      </a:r>
                    </a:p>
                  </a:txBody>
                  <a:tcPr marL="9525" marR="9525" marT="9525" marB="0" anchor="b">
                    <a:lnL>
                      <a:noFill/>
                    </a:lnL>
                    <a:lnR>
                      <a:noFill/>
                    </a:lnR>
                    <a:lnT>
                      <a:noFill/>
                    </a:lnT>
                    <a:lnB>
                      <a:noFill/>
                    </a:lnB>
                  </a:tcPr>
                </a:tc>
                <a:extLst>
                  <a:ext uri="{0D108BD9-81ED-4DB2-BD59-A6C34878D82A}">
                    <a16:rowId xmlns:a16="http://schemas.microsoft.com/office/drawing/2014/main" val="4225911634"/>
                  </a:ext>
                </a:extLst>
              </a:tr>
              <a:tr h="0">
                <a:tc>
                  <a:txBody>
                    <a:bodyPr/>
                    <a:lstStyle/>
                    <a:p>
                      <a:pPr algn="l" fontAlgn="t"/>
                      <a:r>
                        <a:rPr lang="en-US" sz="1000" b="0" i="0" u="none" strike="noStrike" dirty="0">
                          <a:solidFill>
                            <a:srgbClr val="000000"/>
                          </a:solidFill>
                          <a:effectLst/>
                          <a:latin typeface="Lato" panose="020F0502020204030203" pitchFamily="34" charset="0"/>
                        </a:rPr>
                        <a:t>Common Council</a:t>
                      </a:r>
                    </a:p>
                  </a:txBody>
                  <a:tcPr marL="9525" marR="9525" marT="9525" marB="0">
                    <a:lnL>
                      <a:noFill/>
                    </a:lnL>
                    <a:lnR>
                      <a:noFill/>
                    </a:lnR>
                    <a:lnT>
                      <a:noFill/>
                    </a:lnT>
                    <a:lnB>
                      <a:noFill/>
                    </a:lnB>
                    <a:solidFill>
                      <a:srgbClr val="FFFF00"/>
                    </a:solidFill>
                  </a:tcPr>
                </a:tc>
                <a:tc>
                  <a:txBody>
                    <a:bodyPr/>
                    <a:lstStyle/>
                    <a:p>
                      <a:pPr algn="l" fontAlgn="t"/>
                      <a:endParaRPr lang="en-US" sz="1000" b="0" i="0" u="none" strike="noStrike" dirty="0">
                        <a:solidFill>
                          <a:srgbClr val="000000"/>
                        </a:solidFill>
                        <a:effectLst/>
                        <a:latin typeface="Lato" panose="020F0502020204030203" pitchFamily="34" charset="0"/>
                      </a:endParaRPr>
                    </a:p>
                  </a:txBody>
                  <a:tcPr marL="9525" marR="9525" marT="9525" marB="0">
                    <a:lnL>
                      <a:noFill/>
                    </a:lnL>
                    <a:lnR>
                      <a:noFill/>
                    </a:lnR>
                    <a:lnT>
                      <a:noFill/>
                    </a:lnT>
                    <a:lnB>
                      <a:noFill/>
                    </a:lnB>
                    <a:solidFill>
                      <a:srgbClr val="FFFF00"/>
                    </a:solidFill>
                  </a:tcPr>
                </a:tc>
                <a:tc>
                  <a:txBody>
                    <a:bodyPr/>
                    <a:lstStyle/>
                    <a:p>
                      <a:pPr algn="l" fontAlgn="b"/>
                      <a:r>
                        <a:rPr lang="en-US" sz="1000" b="0" i="0" u="none" strike="noStrike" dirty="0">
                          <a:solidFill>
                            <a:srgbClr val="000000"/>
                          </a:solidFill>
                          <a:effectLst/>
                          <a:latin typeface="Lato" panose="020F0502020204030203" pitchFamily="34" charset="0"/>
                        </a:rPr>
                        <a:t>                638,971 </a:t>
                      </a:r>
                    </a:p>
                  </a:txBody>
                  <a:tcPr marL="9525" marR="9525" marT="9525" marB="0" anchor="b">
                    <a:lnL>
                      <a:noFill/>
                    </a:lnL>
                    <a:lnR>
                      <a:noFill/>
                    </a:lnR>
                    <a:lnT>
                      <a:noFill/>
                    </a:lnT>
                    <a:lnB>
                      <a:noFill/>
                    </a:lnB>
                    <a:solidFill>
                      <a:srgbClr val="FFFF00"/>
                    </a:solidFill>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solidFill>
                      <a:srgbClr val="FFFF00"/>
                    </a:solidFill>
                  </a:tcPr>
                </a:tc>
                <a:tc>
                  <a:txBody>
                    <a:bodyPr/>
                    <a:lstStyle/>
                    <a:p>
                      <a:pPr algn="r" fontAlgn="b"/>
                      <a:r>
                        <a:rPr lang="en-US" sz="1000" b="0" i="0" u="none" strike="noStrike" dirty="0">
                          <a:solidFill>
                            <a:srgbClr val="000000"/>
                          </a:solidFill>
                          <a:effectLst/>
                          <a:latin typeface="Lato" panose="020F0502020204030203" pitchFamily="34" charset="0"/>
                        </a:rPr>
                        <a:t>0.33%</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759907950"/>
                  </a:ext>
                </a:extLst>
              </a:tr>
              <a:tr h="0">
                <a:tc>
                  <a:txBody>
                    <a:bodyPr/>
                    <a:lstStyle/>
                    <a:p>
                      <a:pPr algn="l" fontAlgn="t"/>
                      <a:r>
                        <a:rPr lang="en-US" sz="1000" b="0" i="0" u="none" strike="noStrike" dirty="0">
                          <a:solidFill>
                            <a:srgbClr val="000000"/>
                          </a:solidFill>
                          <a:effectLst/>
                          <a:latin typeface="Lato" panose="020F0502020204030203" pitchFamily="34" charset="0"/>
                        </a:rPr>
                        <a:t>City Clerk</a:t>
                      </a:r>
                    </a:p>
                  </a:txBody>
                  <a:tcPr marL="9525" marR="9525" marT="9525" marB="0">
                    <a:lnL>
                      <a:noFill/>
                    </a:lnL>
                    <a:lnR>
                      <a:noFill/>
                    </a:lnR>
                    <a:lnT>
                      <a:noFill/>
                    </a:lnT>
                    <a:lnB>
                      <a:noFill/>
                    </a:lnB>
                  </a:tcPr>
                </a:tc>
                <a:tc>
                  <a:txBody>
                    <a:bodyPr/>
                    <a:lstStyle/>
                    <a:p>
                      <a:pPr algn="l" fontAlgn="t"/>
                      <a:endParaRPr lang="en-US" sz="1000" b="0" i="0" u="none" strike="noStrike" dirty="0">
                        <a:solidFill>
                          <a:srgbClr val="000000"/>
                        </a:solidFill>
                        <a:effectLst/>
                        <a:latin typeface="Lato" panose="020F0502020204030203" pitchFamily="34" charset="0"/>
                      </a:endParaRPr>
                    </a:p>
                  </a:txBody>
                  <a:tcPr marL="9525" marR="9525" marT="9525" marB="0">
                    <a:lnL>
                      <a:noFill/>
                    </a:lnL>
                    <a:lnR>
                      <a:noFill/>
                    </a:lnR>
                    <a:lnT>
                      <a:noFill/>
                    </a:lnT>
                    <a:lnB>
                      <a:noFill/>
                    </a:lnB>
                  </a:tcPr>
                </a:tc>
                <a:tc>
                  <a:txBody>
                    <a:bodyPr/>
                    <a:lstStyle/>
                    <a:p>
                      <a:pPr algn="l" fontAlgn="b"/>
                      <a:r>
                        <a:rPr lang="en-US" sz="1000" b="0" i="0" u="none" strike="noStrike" dirty="0">
                          <a:solidFill>
                            <a:srgbClr val="000000"/>
                          </a:solidFill>
                          <a:effectLst/>
                          <a:latin typeface="Lato" panose="020F0502020204030203" pitchFamily="34" charset="0"/>
                        </a:rPr>
                        <a:t>                487,815 </a:t>
                      </a:r>
                    </a:p>
                  </a:txBody>
                  <a:tcPr marL="9525" marR="9525" marT="9525"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r" fontAlgn="b"/>
                      <a:r>
                        <a:rPr lang="en-US" sz="1000" b="0" i="0" u="none" strike="noStrike" dirty="0">
                          <a:solidFill>
                            <a:srgbClr val="000000"/>
                          </a:solidFill>
                          <a:effectLst/>
                          <a:latin typeface="Lato" panose="020F0502020204030203" pitchFamily="34" charset="0"/>
                        </a:rPr>
                        <a:t>0.25%</a:t>
                      </a:r>
                    </a:p>
                  </a:txBody>
                  <a:tcPr marL="9525" marR="9525" marT="9525" marB="0" anchor="b">
                    <a:lnL>
                      <a:noFill/>
                    </a:lnL>
                    <a:lnR>
                      <a:noFill/>
                    </a:lnR>
                    <a:lnT>
                      <a:noFill/>
                    </a:lnT>
                    <a:lnB>
                      <a:noFill/>
                    </a:lnB>
                  </a:tcPr>
                </a:tc>
                <a:extLst>
                  <a:ext uri="{0D108BD9-81ED-4DB2-BD59-A6C34878D82A}">
                    <a16:rowId xmlns:a16="http://schemas.microsoft.com/office/drawing/2014/main" val="249370923"/>
                  </a:ext>
                </a:extLst>
              </a:tr>
              <a:tr h="0">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9618359"/>
                  </a:ext>
                </a:extLst>
              </a:tr>
              <a:tr h="0">
                <a:tc>
                  <a:txBody>
                    <a:bodyPr/>
                    <a:lstStyle/>
                    <a:p>
                      <a:pPr algn="l" fontAlgn="t"/>
                      <a:r>
                        <a:rPr lang="en-US" sz="1000" b="1" i="0" u="none" strike="noStrike" dirty="0">
                          <a:solidFill>
                            <a:srgbClr val="000000"/>
                          </a:solidFill>
                          <a:effectLst/>
                          <a:latin typeface="Lato" panose="020F0502020204030203" pitchFamily="34" charset="0"/>
                        </a:rPr>
                        <a:t>Total Expenditures by Type</a:t>
                      </a:r>
                    </a:p>
                  </a:txBody>
                  <a:tcPr marL="9525" marR="9525" marT="9525" marB="0">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t"/>
                      <a:endParaRPr lang="en-US" sz="1000" b="1" i="0" u="none" strike="noStrike" dirty="0">
                        <a:solidFill>
                          <a:srgbClr val="000000"/>
                        </a:solidFill>
                        <a:effectLst/>
                        <a:latin typeface="Lato" panose="020F0502020204030203" pitchFamily="34" charset="0"/>
                      </a:endParaRPr>
                    </a:p>
                  </a:txBody>
                  <a:tcPr marL="9525" marR="9525" marT="9525" marB="0">
                    <a:lnL>
                      <a:noFill/>
                    </a:lnL>
                    <a:lnR>
                      <a:noFill/>
                    </a:lnR>
                    <a:lnT>
                      <a:noFill/>
                    </a:lnT>
                    <a:lnB>
                      <a:noFill/>
                    </a:lnB>
                  </a:tcPr>
                </a:tc>
                <a:tc>
                  <a:txBody>
                    <a:bodyPr/>
                    <a:lstStyle/>
                    <a:p>
                      <a:pPr algn="l" fontAlgn="b"/>
                      <a:r>
                        <a:rPr lang="en-US" sz="1000" b="1" i="0" u="none" strike="noStrike" dirty="0">
                          <a:solidFill>
                            <a:srgbClr val="000000"/>
                          </a:solidFill>
                          <a:effectLst/>
                          <a:latin typeface="Lato" panose="020F0502020204030203" pitchFamily="34" charset="0"/>
                        </a:rPr>
                        <a:t>       193,706,045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n-US" sz="1000" b="1"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a:noFill/>
                    </a:lnB>
                  </a:tcPr>
                </a:tc>
                <a:tc>
                  <a:txBody>
                    <a:bodyPr/>
                    <a:lstStyle/>
                    <a:p>
                      <a:pPr algn="r" fontAlgn="b"/>
                      <a:r>
                        <a:rPr lang="en-US" sz="1000" b="1" i="0" u="none" strike="noStrike" dirty="0">
                          <a:solidFill>
                            <a:srgbClr val="000000"/>
                          </a:solidFill>
                          <a:effectLst/>
                          <a:latin typeface="Lato" panose="020F0502020204030203" pitchFamily="34" charset="0"/>
                        </a:rPr>
                        <a:t>100%</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468999166"/>
                  </a:ext>
                </a:extLst>
              </a:tr>
            </a:tbl>
          </a:graphicData>
        </a:graphic>
      </p:graphicFrame>
      <p:pic>
        <p:nvPicPr>
          <p:cNvPr id="3" name="Picture 2">
            <a:extLst>
              <a:ext uri="{FF2B5EF4-FFF2-40B4-BE49-F238E27FC236}">
                <a16:creationId xmlns:a16="http://schemas.microsoft.com/office/drawing/2014/main" id="{F5154C0E-2121-4F5F-BD59-22B02A298EC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 y="1686818"/>
            <a:ext cx="7199991" cy="5510936"/>
          </a:xfrm>
          <a:prstGeom prst="rect">
            <a:avLst/>
          </a:prstGeom>
        </p:spPr>
      </p:pic>
    </p:spTree>
    <p:extLst>
      <p:ext uri="{BB962C8B-B14F-4D97-AF65-F5344CB8AC3E}">
        <p14:creationId xmlns:p14="http://schemas.microsoft.com/office/powerpoint/2010/main" val="3654303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4560" y="609602"/>
            <a:ext cx="10839700" cy="2373628"/>
          </a:xfrm>
        </p:spPr>
        <p:txBody>
          <a:bodyPr>
            <a:normAutofit/>
          </a:bodyPr>
          <a:lstStyle/>
          <a:p>
            <a:pPr algn="ctr"/>
            <a:r>
              <a:rPr lang="en-US" sz="3200" b="1" dirty="0">
                <a:solidFill>
                  <a:srgbClr val="151B4F"/>
                </a:solidFill>
              </a:rPr>
              <a:t>Individual Common Council 2022 Budget Discussion Points</a:t>
            </a:r>
            <a:br>
              <a:rPr lang="en-US" sz="3200" b="1" dirty="0">
                <a:solidFill>
                  <a:srgbClr val="151B4F"/>
                </a:solidFill>
              </a:rPr>
            </a:br>
            <a:br>
              <a:rPr lang="en-US" sz="3200" b="1" dirty="0">
                <a:solidFill>
                  <a:srgbClr val="151B4F"/>
                </a:solidFill>
              </a:rPr>
            </a:br>
            <a:br>
              <a:rPr lang="en-US" sz="3200" b="1" dirty="0">
                <a:solidFill>
                  <a:srgbClr val="151B4F"/>
                </a:solidFill>
              </a:rPr>
            </a:br>
            <a:endParaRPr lang="en-US" sz="3200" b="1" dirty="0">
              <a:solidFill>
                <a:srgbClr val="151B4F"/>
              </a:solidFill>
            </a:endParaRPr>
          </a:p>
        </p:txBody>
      </p:sp>
      <p:sp>
        <p:nvSpPr>
          <p:cNvPr id="4" name="TextBox 1"/>
          <p:cNvSpPr txBox="1"/>
          <p:nvPr/>
        </p:nvSpPr>
        <p:spPr>
          <a:xfrm>
            <a:off x="351671" y="1659542"/>
            <a:ext cx="11488658" cy="4524315"/>
          </a:xfrm>
          <a:prstGeom prst="rect">
            <a:avLst/>
          </a:prstGeom>
          <a:noFill/>
        </p:spPr>
        <p:txBody>
          <a:bodyPr wrap="square" rtlCol="0">
            <a:spAutoFit/>
          </a:bodyPr>
          <a:lstStyle/>
          <a:p>
            <a:pPr marL="285750" indent="-285750">
              <a:buFont typeface="Arial" panose="020B0604020202020204" pitchFamily="34" charset="0"/>
              <a:buChar char="•"/>
            </a:pPr>
            <a:r>
              <a:rPr lang="en-US" sz="1600" b="1" dirty="0">
                <a:solidFill>
                  <a:srgbClr val="151B4F"/>
                </a:solidFill>
              </a:rPr>
              <a:t>Council’s  budget discussions:</a:t>
            </a:r>
          </a:p>
          <a:p>
            <a:endParaRPr lang="en-US" sz="1600" dirty="0">
              <a:solidFill>
                <a:srgbClr val="151B4F"/>
              </a:solidFill>
            </a:endParaRPr>
          </a:p>
          <a:p>
            <a:pPr marL="742950" lvl="1" indent="-285750">
              <a:buFont typeface="Wingdings" panose="05000000000000000000" pitchFamily="2" charset="2"/>
              <a:buChar char="Ø"/>
            </a:pPr>
            <a:r>
              <a:rPr lang="en-US" sz="1600" dirty="0">
                <a:solidFill>
                  <a:srgbClr val="151B4F"/>
                </a:solidFill>
              </a:rPr>
              <a:t>A need to have a plan and timeframes for addressing our challenging neighborhoods.</a:t>
            </a:r>
          </a:p>
          <a:p>
            <a:pPr marL="742950" lvl="1" indent="-285750">
              <a:buFont typeface="Wingdings" panose="05000000000000000000" pitchFamily="2" charset="2"/>
              <a:buChar char="Ø"/>
            </a:pPr>
            <a:r>
              <a:rPr lang="en-US" sz="1600" dirty="0">
                <a:solidFill>
                  <a:srgbClr val="151B4F"/>
                </a:solidFill>
              </a:rPr>
              <a:t>A sustainable plan to address our homeless citizens.</a:t>
            </a:r>
          </a:p>
          <a:p>
            <a:pPr marL="742950" lvl="1" indent="-285750">
              <a:buFont typeface="Wingdings" panose="05000000000000000000" pitchFamily="2" charset="2"/>
              <a:buChar char="Ø"/>
            </a:pPr>
            <a:r>
              <a:rPr lang="en-US" sz="1600" dirty="0">
                <a:solidFill>
                  <a:srgbClr val="151B4F"/>
                </a:solidFill>
              </a:rPr>
              <a:t>A clear picture/plan as to how the American Rescue Funds will be used.  </a:t>
            </a:r>
          </a:p>
          <a:p>
            <a:pPr marL="742950" lvl="1" indent="-285750">
              <a:buFont typeface="Wingdings" panose="05000000000000000000" pitchFamily="2" charset="2"/>
              <a:buChar char="Ø"/>
            </a:pPr>
            <a:r>
              <a:rPr lang="en-US" sz="1600" dirty="0">
                <a:solidFill>
                  <a:srgbClr val="151B4F"/>
                </a:solidFill>
              </a:rPr>
              <a:t>The current Federal dollars that the City has received is only temporary, we must be very intentional about the spending.</a:t>
            </a:r>
          </a:p>
          <a:p>
            <a:pPr marL="742950" lvl="1" indent="-285750">
              <a:buFont typeface="Wingdings" panose="05000000000000000000" pitchFamily="2" charset="2"/>
              <a:buChar char="Ø"/>
            </a:pPr>
            <a:r>
              <a:rPr lang="en-US" sz="1600" dirty="0">
                <a:solidFill>
                  <a:srgbClr val="151B4F"/>
                </a:solidFill>
              </a:rPr>
              <a:t>Performance Based Budgeting. </a:t>
            </a:r>
          </a:p>
          <a:p>
            <a:pPr marL="742950" lvl="1" indent="-285750">
              <a:buFont typeface="Wingdings" panose="05000000000000000000" pitchFamily="2" charset="2"/>
              <a:buChar char="Ø"/>
            </a:pPr>
            <a:r>
              <a:rPr lang="en-US" sz="1600" dirty="0">
                <a:solidFill>
                  <a:srgbClr val="151B4F"/>
                </a:solidFill>
              </a:rPr>
              <a:t>Smart Cities Build Back: Better and Smarter in a Post-COVID World.</a:t>
            </a:r>
          </a:p>
          <a:p>
            <a:pPr marL="742950" lvl="1" indent="-285750">
              <a:buFont typeface="Wingdings" panose="05000000000000000000" pitchFamily="2" charset="2"/>
              <a:buChar char="Ø"/>
            </a:pPr>
            <a:r>
              <a:rPr lang="en-US" sz="1600" dirty="0">
                <a:solidFill>
                  <a:srgbClr val="151B4F"/>
                </a:solidFill>
              </a:rPr>
              <a:t>New positions must align with budget priorities and must be supported with a strong rationale and evidence of department performance.</a:t>
            </a:r>
          </a:p>
          <a:p>
            <a:pPr marL="742950" lvl="1" indent="-285750">
              <a:buFont typeface="Wingdings" panose="05000000000000000000" pitchFamily="2" charset="2"/>
              <a:buChar char="Ø"/>
            </a:pPr>
            <a:r>
              <a:rPr lang="en-US" sz="1600" dirty="0">
                <a:solidFill>
                  <a:srgbClr val="151B4F"/>
                </a:solidFill>
              </a:rPr>
              <a:t>The ARP funds will allow us to create some very transformative changes or projects.  There will be a pushed to use this money to supplement our current budget gap. Some of these funds could be used for routine city expenses, but they may not get the city the best buck for its ARP. </a:t>
            </a:r>
          </a:p>
          <a:p>
            <a:pPr marL="742950" lvl="1" indent="-285750">
              <a:buFont typeface="Wingdings" panose="05000000000000000000" pitchFamily="2" charset="2"/>
              <a:buChar char="Ø"/>
            </a:pPr>
            <a:r>
              <a:rPr lang="en-US" sz="1600" dirty="0">
                <a:solidFill>
                  <a:srgbClr val="151B4F"/>
                </a:solidFill>
              </a:rPr>
              <a:t>Districts representative would like to know how the budget will support their constituents in their districts.</a:t>
            </a:r>
          </a:p>
          <a:p>
            <a:pPr marL="742950" lvl="1" indent="-285750">
              <a:buFont typeface="Wingdings" panose="05000000000000000000" pitchFamily="2" charset="2"/>
              <a:buChar char="Ø"/>
            </a:pPr>
            <a:r>
              <a:rPr lang="en-US" sz="1600" dirty="0">
                <a:solidFill>
                  <a:srgbClr val="151B4F"/>
                </a:solidFill>
              </a:rPr>
              <a:t>Need to get closer to a balanced long -term budget.</a:t>
            </a:r>
          </a:p>
          <a:p>
            <a:pPr marL="742950" lvl="1" indent="-285750">
              <a:buFont typeface="Wingdings" panose="05000000000000000000" pitchFamily="2" charset="2"/>
              <a:buChar char="Ø"/>
            </a:pPr>
            <a:r>
              <a:rPr lang="en-US" sz="1600" dirty="0">
                <a:solidFill>
                  <a:srgbClr val="151B4F"/>
                </a:solidFill>
              </a:rPr>
              <a:t>We must be intentional and strategic in planning for the future.  It will take everyone working together and at the table to ensure the sustainability for planning for the future with a common goal in mind.</a:t>
            </a:r>
          </a:p>
          <a:p>
            <a:pPr marL="285750" indent="-285750">
              <a:buFont typeface="Arial" panose="020B0604020202020204" pitchFamily="34" charset="0"/>
              <a:buChar char="•"/>
            </a:pPr>
            <a:endParaRPr lang="en-US" sz="1600" dirty="0">
              <a:solidFill>
                <a:srgbClr val="151B4F"/>
              </a:solidFill>
            </a:endParaRPr>
          </a:p>
        </p:txBody>
      </p:sp>
      <p:grpSp>
        <p:nvGrpSpPr>
          <p:cNvPr id="11" name="Group 10"/>
          <p:cNvGrpSpPr/>
          <p:nvPr/>
        </p:nvGrpSpPr>
        <p:grpSpPr>
          <a:xfrm>
            <a:off x="0" y="67567"/>
            <a:ext cx="12192000" cy="609600"/>
            <a:chOff x="0" y="0"/>
            <a:chExt cx="12192000" cy="609600"/>
          </a:xfrm>
        </p:grpSpPr>
        <p:sp>
          <p:nvSpPr>
            <p:cNvPr id="17" name="Rectangle 16"/>
            <p:cNvSpPr/>
            <p:nvPr/>
          </p:nvSpPr>
          <p:spPr>
            <a:xfrm>
              <a:off x="0" y="0"/>
              <a:ext cx="11582400" cy="609600"/>
            </a:xfrm>
            <a:prstGeom prst="rect">
              <a:avLst/>
            </a:prstGeom>
            <a:solidFill>
              <a:srgbClr val="151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151B4F"/>
                  </a:solidFill>
                </a:ln>
                <a:solidFill>
                  <a:srgbClr val="151B4F"/>
                </a:solidFill>
              </a:endParaRPr>
            </a:p>
          </p:txBody>
        </p:sp>
        <p:pic>
          <p:nvPicPr>
            <p:cNvPr id="20" name="Content Placeholder 4">
              <a:extLst>
                <a:ext uri="{FF2B5EF4-FFF2-40B4-BE49-F238E27FC236}">
                  <a16:creationId xmlns:a16="http://schemas.microsoft.com/office/drawing/2014/main" id="{D6711F30-3499-4B7F-93AE-EFAE06027B1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582400" y="0"/>
              <a:ext cx="609600" cy="609600"/>
            </a:xfrm>
            <a:prstGeom prst="rect">
              <a:avLst/>
            </a:prstGeom>
          </p:spPr>
        </p:pic>
        <p:sp>
          <p:nvSpPr>
            <p:cNvPr id="21" name="TextBox 20"/>
            <p:cNvSpPr txBox="1"/>
            <p:nvPr/>
          </p:nvSpPr>
          <p:spPr>
            <a:xfrm>
              <a:off x="114300" y="120134"/>
              <a:ext cx="3733800" cy="369332"/>
            </a:xfrm>
            <a:prstGeom prst="rect">
              <a:avLst/>
            </a:prstGeom>
            <a:noFill/>
          </p:spPr>
          <p:txBody>
            <a:bodyPr wrap="square" rtlCol="0">
              <a:spAutoFit/>
            </a:bodyPr>
            <a:lstStyle/>
            <a:p>
              <a:r>
                <a:rPr lang="en-US" dirty="0">
                  <a:solidFill>
                    <a:schemeClr val="bg1"/>
                  </a:solidFill>
                </a:rPr>
                <a:t>South Bend Common Council </a:t>
              </a:r>
            </a:p>
          </p:txBody>
        </p:sp>
      </p:grpSp>
    </p:spTree>
    <p:extLst>
      <p:ext uri="{BB962C8B-B14F-4D97-AF65-F5344CB8AC3E}">
        <p14:creationId xmlns:p14="http://schemas.microsoft.com/office/powerpoint/2010/main" val="19745465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DCA6C-556F-4021-A48A-8C44688CA19E}"/>
              </a:ext>
            </a:extLst>
          </p:cNvPr>
          <p:cNvSpPr>
            <a:spLocks noGrp="1"/>
          </p:cNvSpPr>
          <p:nvPr>
            <p:ph type="title"/>
          </p:nvPr>
        </p:nvSpPr>
        <p:spPr>
          <a:xfrm>
            <a:off x="243281" y="499349"/>
            <a:ext cx="10515600" cy="1325563"/>
          </a:xfrm>
        </p:spPr>
        <p:txBody>
          <a:bodyPr/>
          <a:lstStyle/>
          <a:p>
            <a:pPr algn="ctr"/>
            <a:r>
              <a:rPr lang="en-US" dirty="0"/>
              <a:t>Common      </a:t>
            </a:r>
            <a:r>
              <a:rPr lang="en-US" b="1" dirty="0"/>
              <a:t>Individual</a:t>
            </a:r>
            <a:r>
              <a:rPr lang="en-US" dirty="0"/>
              <a:t> </a:t>
            </a:r>
            <a:r>
              <a:rPr lang="en-US" b="1" dirty="0"/>
              <a:t>Council 2022 Budget</a:t>
            </a:r>
            <a:br>
              <a:rPr lang="en-US" b="1" dirty="0"/>
            </a:br>
            <a:r>
              <a:rPr lang="en-US" b="1" dirty="0"/>
              <a:t> Priorities</a:t>
            </a:r>
          </a:p>
        </p:txBody>
      </p:sp>
      <p:graphicFrame>
        <p:nvGraphicFramePr>
          <p:cNvPr id="4" name="Table 4">
            <a:extLst>
              <a:ext uri="{FF2B5EF4-FFF2-40B4-BE49-F238E27FC236}">
                <a16:creationId xmlns:a16="http://schemas.microsoft.com/office/drawing/2014/main" id="{2D4A9BDB-FC1C-4FDC-958A-63EB47169C32}"/>
              </a:ext>
            </a:extLst>
          </p:cNvPr>
          <p:cNvGraphicFramePr>
            <a:graphicFrameLocks noGrp="1"/>
          </p:cNvGraphicFramePr>
          <p:nvPr>
            <p:ph idx="1"/>
            <p:extLst>
              <p:ext uri="{D42A27DB-BD31-4B8C-83A1-F6EECF244321}">
                <p14:modId xmlns:p14="http://schemas.microsoft.com/office/powerpoint/2010/main" val="1970529725"/>
              </p:ext>
            </p:extLst>
          </p:nvPr>
        </p:nvGraphicFramePr>
        <p:xfrm>
          <a:off x="0" y="1825625"/>
          <a:ext cx="11769754" cy="370840"/>
        </p:xfrm>
        <a:graphic>
          <a:graphicData uri="http://schemas.openxmlformats.org/drawingml/2006/table">
            <a:tbl>
              <a:tblPr firstRow="1" bandRow="1">
                <a:tableStyleId>{5C22544A-7EE6-4342-B048-85BDC9FD1C3A}</a:tableStyleId>
              </a:tblPr>
              <a:tblGrid>
                <a:gridCol w="11769754">
                  <a:extLst>
                    <a:ext uri="{9D8B030D-6E8A-4147-A177-3AD203B41FA5}">
                      <a16:colId xmlns:a16="http://schemas.microsoft.com/office/drawing/2014/main" val="4180915894"/>
                    </a:ext>
                  </a:extLst>
                </a:gridCol>
              </a:tblGrid>
              <a:tr h="370840">
                <a:tc>
                  <a:txBody>
                    <a:bodyPr/>
                    <a:lstStyle/>
                    <a:p>
                      <a:endParaRPr lang="en-US" dirty="0"/>
                    </a:p>
                  </a:txBody>
                  <a:tcPr/>
                </a:tc>
                <a:extLst>
                  <a:ext uri="{0D108BD9-81ED-4DB2-BD59-A6C34878D82A}">
                    <a16:rowId xmlns:a16="http://schemas.microsoft.com/office/drawing/2014/main" val="964189274"/>
                  </a:ext>
                </a:extLst>
              </a:tr>
            </a:tbl>
          </a:graphicData>
        </a:graphic>
      </p:graphicFrame>
      <p:pic>
        <p:nvPicPr>
          <p:cNvPr id="8" name="Picture 2" descr="Priorities Writing on White Stock Illustration - Illustration of reminder,  strategy: 157654569">
            <a:extLst>
              <a:ext uri="{FF2B5EF4-FFF2-40B4-BE49-F238E27FC236}">
                <a16:creationId xmlns:a16="http://schemas.microsoft.com/office/drawing/2014/main" id="{6303C46B-A83D-4F9D-AF16-09EECC0862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431" y="82193"/>
            <a:ext cx="2619375" cy="174307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766AC78-82A8-4DAF-95E2-678D64673879}"/>
              </a:ext>
            </a:extLst>
          </p:cNvPr>
          <p:cNvSpPr txBox="1"/>
          <p:nvPr/>
        </p:nvSpPr>
        <p:spPr>
          <a:xfrm>
            <a:off x="511728" y="2449585"/>
            <a:ext cx="11358694" cy="6186309"/>
          </a:xfrm>
          <a:prstGeom prst="rect">
            <a:avLst/>
          </a:prstGeom>
          <a:noFill/>
        </p:spPr>
        <p:txBody>
          <a:bodyPr wrap="square" rtlCol="0">
            <a:spAutoFit/>
          </a:bodyPr>
          <a:lstStyle/>
          <a:p>
            <a:r>
              <a:rPr lang="en-US" b="1" dirty="0"/>
              <a:t>Economic Development Priorities</a:t>
            </a:r>
          </a:p>
          <a:p>
            <a:pPr marL="285750" indent="-285750">
              <a:buFont typeface="Wingdings" panose="05000000000000000000" pitchFamily="2" charset="2"/>
              <a:buChar char="Ø"/>
            </a:pPr>
            <a:r>
              <a:rPr lang="en-US" dirty="0"/>
              <a:t>Build back the economic: By investing in infrastructure to generate good paying jobs to spur economic growth and post-COVID economic recovery.</a:t>
            </a:r>
          </a:p>
          <a:p>
            <a:pPr marL="285750" indent="-285750">
              <a:buFont typeface="Wingdings" panose="05000000000000000000" pitchFamily="2" charset="2"/>
              <a:buChar char="Ø"/>
            </a:pPr>
            <a:r>
              <a:rPr lang="en-US" dirty="0"/>
              <a:t>Additional Start Up Business:   Specific programs and support for Minority Businesses </a:t>
            </a:r>
          </a:p>
          <a:p>
            <a:pPr marL="285750" indent="-285750">
              <a:buFont typeface="Wingdings" panose="05000000000000000000" pitchFamily="2" charset="2"/>
              <a:buChar char="Ø"/>
            </a:pPr>
            <a:r>
              <a:rPr lang="en-US" dirty="0"/>
              <a:t>Invest in wages and skills development to retain talent in city work force all levels</a:t>
            </a:r>
          </a:p>
          <a:p>
            <a:pPr marL="285750" indent="-285750">
              <a:buFont typeface="Wingdings" panose="05000000000000000000" pitchFamily="2" charset="2"/>
              <a:buChar char="Ø"/>
            </a:pPr>
            <a:r>
              <a:rPr lang="en-US" dirty="0"/>
              <a:t>Train a green workforce generation (repair aging water &amp; sewer systems, solar systems, lighting, roads traffic lighting, roads sidewalks, etc.</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dirty="0"/>
          </a:p>
          <a:p>
            <a:r>
              <a:rPr lang="en-US" b="1" dirty="0"/>
              <a:t>Education</a:t>
            </a:r>
          </a:p>
          <a:p>
            <a:pPr marL="285750" indent="-285750">
              <a:buFont typeface="Wingdings" panose="05000000000000000000" pitchFamily="2" charset="2"/>
              <a:buChar char="Ø"/>
            </a:pPr>
            <a:r>
              <a:rPr lang="en-US" dirty="0"/>
              <a:t>Create opportunities for public/private partnerships and incentives for hiring/training South bend high school graduates for high paying jobs.</a:t>
            </a:r>
          </a:p>
          <a:p>
            <a:pPr marL="285750" indent="-285750">
              <a:buFont typeface="Wingdings" panose="05000000000000000000" pitchFamily="2" charset="2"/>
              <a:buChar char="Ø"/>
            </a:pPr>
            <a:r>
              <a:rPr lang="en-US" dirty="0"/>
              <a:t>Build back for our children:  Expand support to high quality affordable childcare, pre-K and early childhood education.</a:t>
            </a:r>
          </a:p>
          <a:p>
            <a:pPr marL="285750" indent="-285750">
              <a:buFont typeface="Wingdings" panose="05000000000000000000" pitchFamily="2" charset="2"/>
              <a:buChar char="Ø"/>
            </a:pPr>
            <a:endParaRPr lang="en-US" dirty="0"/>
          </a:p>
          <a:p>
            <a:endParaRPr lang="en-US" dirty="0"/>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dirty="0"/>
          </a:p>
          <a:p>
            <a:endParaRPr lang="en-US" dirty="0"/>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dirty="0"/>
          </a:p>
        </p:txBody>
      </p:sp>
    </p:spTree>
    <p:extLst>
      <p:ext uri="{BB962C8B-B14F-4D97-AF65-F5344CB8AC3E}">
        <p14:creationId xmlns:p14="http://schemas.microsoft.com/office/powerpoint/2010/main" val="2862807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DCA6C-556F-4021-A48A-8C44688CA19E}"/>
              </a:ext>
            </a:extLst>
          </p:cNvPr>
          <p:cNvSpPr>
            <a:spLocks noGrp="1"/>
          </p:cNvSpPr>
          <p:nvPr>
            <p:ph type="title"/>
          </p:nvPr>
        </p:nvSpPr>
        <p:spPr>
          <a:xfrm>
            <a:off x="384682" y="246942"/>
            <a:ext cx="11769754" cy="1397300"/>
          </a:xfrm>
        </p:spPr>
        <p:txBody>
          <a:bodyPr>
            <a:normAutofit fontScale="90000"/>
          </a:bodyPr>
          <a:lstStyle/>
          <a:p>
            <a:pPr algn="ctr"/>
            <a:br>
              <a:rPr lang="en-US" dirty="0"/>
            </a:br>
            <a:r>
              <a:rPr lang="en-US" dirty="0"/>
              <a:t>       </a:t>
            </a:r>
            <a:r>
              <a:rPr lang="en-US" b="1" dirty="0"/>
              <a:t>Individual  Common Council</a:t>
            </a:r>
            <a:br>
              <a:rPr lang="en-US" b="1" dirty="0"/>
            </a:br>
            <a:r>
              <a:rPr lang="en-US" b="1" dirty="0"/>
              <a:t> 2022 Budget Priorities</a:t>
            </a:r>
            <a:br>
              <a:rPr lang="en-US" b="1" dirty="0"/>
            </a:br>
            <a:r>
              <a:rPr lang="en-US" b="1" dirty="0"/>
              <a:t> </a:t>
            </a:r>
            <a:br>
              <a:rPr lang="en-US" b="1" dirty="0"/>
            </a:br>
            <a:endParaRPr lang="en-US" b="1" dirty="0"/>
          </a:p>
        </p:txBody>
      </p:sp>
      <p:graphicFrame>
        <p:nvGraphicFramePr>
          <p:cNvPr id="4" name="Table 4">
            <a:extLst>
              <a:ext uri="{FF2B5EF4-FFF2-40B4-BE49-F238E27FC236}">
                <a16:creationId xmlns:a16="http://schemas.microsoft.com/office/drawing/2014/main" id="{2D4A9BDB-FC1C-4FDC-958A-63EB47169C32}"/>
              </a:ext>
            </a:extLst>
          </p:cNvPr>
          <p:cNvGraphicFramePr>
            <a:graphicFrameLocks noGrp="1"/>
          </p:cNvGraphicFramePr>
          <p:nvPr>
            <p:ph idx="1"/>
          </p:nvPr>
        </p:nvGraphicFramePr>
        <p:xfrm>
          <a:off x="0" y="1825625"/>
          <a:ext cx="11769754" cy="370840"/>
        </p:xfrm>
        <a:graphic>
          <a:graphicData uri="http://schemas.openxmlformats.org/drawingml/2006/table">
            <a:tbl>
              <a:tblPr firstRow="1" bandRow="1">
                <a:tableStyleId>{5C22544A-7EE6-4342-B048-85BDC9FD1C3A}</a:tableStyleId>
              </a:tblPr>
              <a:tblGrid>
                <a:gridCol w="11769754">
                  <a:extLst>
                    <a:ext uri="{9D8B030D-6E8A-4147-A177-3AD203B41FA5}">
                      <a16:colId xmlns:a16="http://schemas.microsoft.com/office/drawing/2014/main" val="4180915894"/>
                    </a:ext>
                  </a:extLst>
                </a:gridCol>
              </a:tblGrid>
              <a:tr h="370840">
                <a:tc>
                  <a:txBody>
                    <a:bodyPr/>
                    <a:lstStyle/>
                    <a:p>
                      <a:endParaRPr lang="en-US" dirty="0"/>
                    </a:p>
                  </a:txBody>
                  <a:tcPr/>
                </a:tc>
                <a:extLst>
                  <a:ext uri="{0D108BD9-81ED-4DB2-BD59-A6C34878D82A}">
                    <a16:rowId xmlns:a16="http://schemas.microsoft.com/office/drawing/2014/main" val="964189274"/>
                  </a:ext>
                </a:extLst>
              </a:tr>
            </a:tbl>
          </a:graphicData>
        </a:graphic>
      </p:graphicFrame>
      <p:pic>
        <p:nvPicPr>
          <p:cNvPr id="8" name="Picture 2" descr="Priorities Writing on White Stock Illustration - Illustration of reminder,  strategy: 157654569">
            <a:extLst>
              <a:ext uri="{FF2B5EF4-FFF2-40B4-BE49-F238E27FC236}">
                <a16:creationId xmlns:a16="http://schemas.microsoft.com/office/drawing/2014/main" id="{6303C46B-A83D-4F9D-AF16-09EECC0862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300" y="246942"/>
            <a:ext cx="2306972" cy="153518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49B3394-A823-453C-8C3E-14A60DAE0F43}"/>
              </a:ext>
            </a:extLst>
          </p:cNvPr>
          <p:cNvSpPr txBox="1"/>
          <p:nvPr/>
        </p:nvSpPr>
        <p:spPr>
          <a:xfrm>
            <a:off x="762186" y="1825625"/>
            <a:ext cx="11014745" cy="5355312"/>
          </a:xfrm>
          <a:prstGeom prst="rect">
            <a:avLst/>
          </a:prstGeom>
          <a:noFill/>
        </p:spPr>
        <p:txBody>
          <a:bodyPr wrap="square" rtlCol="0">
            <a:spAutoFit/>
          </a:bodyPr>
          <a:lstStyle/>
          <a:p>
            <a:r>
              <a:rPr lang="en-US" b="1" dirty="0"/>
              <a:t>Infrastructure – Neighborhoods and City Wide</a:t>
            </a:r>
          </a:p>
          <a:p>
            <a:endParaRPr lang="en-US" b="1" dirty="0"/>
          </a:p>
          <a:p>
            <a:pPr marL="285750" indent="-285750">
              <a:buFont typeface="Wingdings" panose="05000000000000000000" pitchFamily="2" charset="2"/>
              <a:buChar char="Ø"/>
            </a:pPr>
            <a:r>
              <a:rPr lang="en-US" dirty="0"/>
              <a:t>Increase Street Paving &amp; Curbs,  Sidewalks and Lighting.</a:t>
            </a:r>
          </a:p>
          <a:p>
            <a:pPr marL="285750" indent="-285750">
              <a:buFont typeface="Wingdings" panose="05000000000000000000" pitchFamily="2" charset="2"/>
              <a:buChar char="Ø"/>
            </a:pPr>
            <a:r>
              <a:rPr lang="en-US" dirty="0"/>
              <a:t>Increase the Council’s Allotment for curbs and sidewalks.  </a:t>
            </a:r>
          </a:p>
          <a:p>
            <a:pPr marL="285750" indent="-285750">
              <a:buFont typeface="Wingdings" panose="05000000000000000000" pitchFamily="2" charset="2"/>
              <a:buChar char="Ø"/>
            </a:pPr>
            <a:r>
              <a:rPr lang="en-US" dirty="0"/>
              <a:t>Investments in aging infrastructure with basic city services.</a:t>
            </a:r>
          </a:p>
          <a:p>
            <a:pPr marL="285750" indent="-285750">
              <a:buFont typeface="Wingdings" panose="05000000000000000000" pitchFamily="2" charset="2"/>
              <a:buChar char="Ø"/>
            </a:pPr>
            <a:r>
              <a:rPr lang="en-US" dirty="0"/>
              <a:t>Many of our homes are now approaching 70-100 years old and basement qualities have drastically deteriorated. over the past  decade, worsened by the increase of massive rain events and climate changes.</a:t>
            </a:r>
          </a:p>
          <a:p>
            <a:pPr marL="285750" indent="-285750">
              <a:buFont typeface="Wingdings" panose="05000000000000000000" pitchFamily="2" charset="2"/>
              <a:buChar char="Ø"/>
            </a:pPr>
            <a:r>
              <a:rPr lang="en-US" dirty="0"/>
              <a:t>More resources to keep the city clean and tidy, hire the challenged employed as subcontractors to mow and trim alley ways, clean up trash, and trim the public right of ways of the city. </a:t>
            </a:r>
          </a:p>
          <a:p>
            <a:pPr marL="285750" indent="-285750">
              <a:buFont typeface="Wingdings" panose="05000000000000000000" pitchFamily="2" charset="2"/>
              <a:buChar char="Ø"/>
            </a:pPr>
            <a:r>
              <a:rPr lang="en-US" dirty="0"/>
              <a:t>Tie infrastructure investment with a climate change resilient/sustainability/green agenda to economy.</a:t>
            </a:r>
          </a:p>
          <a:p>
            <a:pPr marL="285750" indent="-285750">
              <a:buFont typeface="Wingdings" panose="05000000000000000000" pitchFamily="2" charset="2"/>
              <a:buChar char="Ø"/>
            </a:pPr>
            <a:endParaRPr lang="en-US" dirty="0"/>
          </a:p>
          <a:p>
            <a:r>
              <a:rPr lang="en-US" b="1" dirty="0"/>
              <a:t>Public Safety</a:t>
            </a:r>
          </a:p>
          <a:p>
            <a:pPr marL="285750" indent="-285750">
              <a:buFont typeface="Wingdings" panose="05000000000000000000" pitchFamily="2" charset="2"/>
              <a:buChar char="Ø"/>
            </a:pPr>
            <a:r>
              <a:rPr lang="en-US" dirty="0"/>
              <a:t>Provide assistance to SBPD to assist in recruiting and retention. Resume proactive policing measures such as the drug task force, and the traffic bureau.</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431775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DCA6C-556F-4021-A48A-8C44688CA19E}"/>
              </a:ext>
            </a:extLst>
          </p:cNvPr>
          <p:cNvSpPr>
            <a:spLocks noGrp="1"/>
          </p:cNvSpPr>
          <p:nvPr>
            <p:ph type="title"/>
          </p:nvPr>
        </p:nvSpPr>
        <p:spPr>
          <a:xfrm>
            <a:off x="384682" y="246942"/>
            <a:ext cx="11769754" cy="1325563"/>
          </a:xfrm>
        </p:spPr>
        <p:txBody>
          <a:bodyPr>
            <a:normAutofit fontScale="90000"/>
          </a:bodyPr>
          <a:lstStyle/>
          <a:p>
            <a:pPr algn="ctr"/>
            <a:br>
              <a:rPr lang="en-US" dirty="0"/>
            </a:br>
            <a:r>
              <a:rPr lang="en-US" dirty="0"/>
              <a:t>       </a:t>
            </a:r>
            <a:br>
              <a:rPr lang="en-US" dirty="0"/>
            </a:br>
            <a:r>
              <a:rPr lang="en-US" dirty="0"/>
              <a:t>  </a:t>
            </a:r>
            <a:r>
              <a:rPr lang="en-US" sz="3600" b="1" dirty="0"/>
              <a:t>Individual Common Council 2022 Budget Priorities</a:t>
            </a:r>
            <a:br>
              <a:rPr lang="en-US" sz="3600" b="1" dirty="0"/>
            </a:br>
            <a:r>
              <a:rPr lang="en-US" sz="3600" b="1" dirty="0"/>
              <a:t> Continued</a:t>
            </a:r>
            <a:br>
              <a:rPr lang="en-US" dirty="0"/>
            </a:br>
            <a:endParaRPr lang="en-US" dirty="0"/>
          </a:p>
        </p:txBody>
      </p:sp>
      <p:graphicFrame>
        <p:nvGraphicFramePr>
          <p:cNvPr id="4" name="Table 4">
            <a:extLst>
              <a:ext uri="{FF2B5EF4-FFF2-40B4-BE49-F238E27FC236}">
                <a16:creationId xmlns:a16="http://schemas.microsoft.com/office/drawing/2014/main" id="{2D4A9BDB-FC1C-4FDC-958A-63EB47169C32}"/>
              </a:ext>
            </a:extLst>
          </p:cNvPr>
          <p:cNvGraphicFramePr>
            <a:graphicFrameLocks noGrp="1"/>
          </p:cNvGraphicFramePr>
          <p:nvPr>
            <p:ph idx="1"/>
          </p:nvPr>
        </p:nvGraphicFramePr>
        <p:xfrm>
          <a:off x="0" y="1825625"/>
          <a:ext cx="11769754" cy="370840"/>
        </p:xfrm>
        <a:graphic>
          <a:graphicData uri="http://schemas.openxmlformats.org/drawingml/2006/table">
            <a:tbl>
              <a:tblPr firstRow="1" bandRow="1">
                <a:tableStyleId>{5C22544A-7EE6-4342-B048-85BDC9FD1C3A}</a:tableStyleId>
              </a:tblPr>
              <a:tblGrid>
                <a:gridCol w="11769754">
                  <a:extLst>
                    <a:ext uri="{9D8B030D-6E8A-4147-A177-3AD203B41FA5}">
                      <a16:colId xmlns:a16="http://schemas.microsoft.com/office/drawing/2014/main" val="4180915894"/>
                    </a:ext>
                  </a:extLst>
                </a:gridCol>
              </a:tblGrid>
              <a:tr h="370840">
                <a:tc>
                  <a:txBody>
                    <a:bodyPr/>
                    <a:lstStyle/>
                    <a:p>
                      <a:endParaRPr lang="en-US" dirty="0"/>
                    </a:p>
                  </a:txBody>
                  <a:tcPr/>
                </a:tc>
                <a:extLst>
                  <a:ext uri="{0D108BD9-81ED-4DB2-BD59-A6C34878D82A}">
                    <a16:rowId xmlns:a16="http://schemas.microsoft.com/office/drawing/2014/main" val="964189274"/>
                  </a:ext>
                </a:extLst>
              </a:tr>
            </a:tbl>
          </a:graphicData>
        </a:graphic>
      </p:graphicFrame>
      <p:pic>
        <p:nvPicPr>
          <p:cNvPr id="8" name="Picture 2" descr="Priorities Writing on White Stock Illustration - Illustration of reminder,  strategy: 157654569">
            <a:extLst>
              <a:ext uri="{FF2B5EF4-FFF2-40B4-BE49-F238E27FC236}">
                <a16:creationId xmlns:a16="http://schemas.microsoft.com/office/drawing/2014/main" id="{6303C46B-A83D-4F9D-AF16-09EECC0862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6942"/>
            <a:ext cx="2306972" cy="153518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49B3394-A823-453C-8C3E-14A60DAE0F43}"/>
              </a:ext>
            </a:extLst>
          </p:cNvPr>
          <p:cNvSpPr txBox="1"/>
          <p:nvPr/>
        </p:nvSpPr>
        <p:spPr>
          <a:xfrm>
            <a:off x="286623" y="1825625"/>
            <a:ext cx="11567021" cy="5078313"/>
          </a:xfrm>
          <a:prstGeom prst="rect">
            <a:avLst/>
          </a:prstGeom>
          <a:noFill/>
        </p:spPr>
        <p:txBody>
          <a:bodyPr wrap="square" rtlCol="0">
            <a:spAutoFit/>
          </a:bodyPr>
          <a:lstStyle/>
          <a:p>
            <a:r>
              <a:rPr lang="en-US" b="1" dirty="0"/>
              <a:t>Public Safety</a:t>
            </a:r>
          </a:p>
          <a:p>
            <a:pPr marL="285750" indent="-285750">
              <a:buFont typeface="Wingdings" panose="05000000000000000000" pitchFamily="2" charset="2"/>
              <a:buChar char="Ø"/>
            </a:pPr>
            <a:r>
              <a:rPr lang="en-US" dirty="0"/>
              <a:t>More traffic calming and the return of the traffic bureau.</a:t>
            </a:r>
          </a:p>
          <a:p>
            <a:pPr marL="285750" indent="-285750">
              <a:buFont typeface="Wingdings" panose="05000000000000000000" pitchFamily="2" charset="2"/>
              <a:buChar char="Ø"/>
            </a:pPr>
            <a:r>
              <a:rPr lang="en-US" dirty="0"/>
              <a:t>Identify ways to reduce speeding (more money for traffic enforcement and type of new high- tech options for traffic enforcement even it if does not result in a citation)</a:t>
            </a:r>
          </a:p>
          <a:p>
            <a:pPr marL="285750" indent="-285750">
              <a:buFont typeface="Wingdings" panose="05000000000000000000" pitchFamily="2" charset="2"/>
              <a:buChar char="Ø"/>
            </a:pPr>
            <a:r>
              <a:rPr lang="en-US" dirty="0"/>
              <a:t>Creative uses to reduce the need for SBPD to respond to the board array of calls they do and to increase the numbers of officers and recruits for SBPD.</a:t>
            </a:r>
          </a:p>
          <a:p>
            <a:r>
              <a:rPr lang="en-US" b="1" dirty="0"/>
              <a:t>Housing</a:t>
            </a:r>
          </a:p>
          <a:p>
            <a:pPr marL="285750" indent="-285750">
              <a:buFont typeface="Wingdings" panose="05000000000000000000" pitchFamily="2" charset="2"/>
              <a:buChar char="Ø"/>
            </a:pPr>
            <a:r>
              <a:rPr lang="en-US" dirty="0"/>
              <a:t>Affordable Housing, Housing for our Homeless Citizens, Expand the area for the Residential Home Repair program; Support or incentivize new housing construction in vacant lots in distressed neighborhoods; support for mixed income housing development</a:t>
            </a:r>
          </a:p>
          <a:p>
            <a:r>
              <a:rPr lang="en-US" b="1" dirty="0"/>
              <a:t>Neighborhoods Plans</a:t>
            </a:r>
          </a:p>
          <a:p>
            <a:pPr marL="285750" indent="-285750">
              <a:buFont typeface="Wingdings" panose="05000000000000000000" pitchFamily="2" charset="2"/>
              <a:buChar char="Ø"/>
            </a:pPr>
            <a:r>
              <a:rPr lang="en-US" dirty="0"/>
              <a:t>Plan for Indiana Avenue, Revisit the plans for the Park that was in the Original Western Avenue Main Streets plan South Side of Western in the 6</a:t>
            </a:r>
            <a:r>
              <a:rPr lang="en-US" baseline="30000" dirty="0"/>
              <a:t>th</a:t>
            </a:r>
            <a:r>
              <a:rPr lang="en-US" dirty="0"/>
              <a:t> District.</a:t>
            </a:r>
          </a:p>
          <a:p>
            <a:pPr marL="285750" indent="-285750">
              <a:buFont typeface="Wingdings" panose="05000000000000000000" pitchFamily="2" charset="2"/>
              <a:buChar char="Ø"/>
            </a:pPr>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864696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DCA6C-556F-4021-A48A-8C44688CA19E}"/>
              </a:ext>
            </a:extLst>
          </p:cNvPr>
          <p:cNvSpPr>
            <a:spLocks noGrp="1"/>
          </p:cNvSpPr>
          <p:nvPr>
            <p:ph type="title"/>
          </p:nvPr>
        </p:nvSpPr>
        <p:spPr>
          <a:xfrm>
            <a:off x="384682" y="246942"/>
            <a:ext cx="11769754" cy="1439245"/>
          </a:xfrm>
        </p:spPr>
        <p:txBody>
          <a:bodyPr>
            <a:normAutofit fontScale="90000"/>
          </a:bodyPr>
          <a:lstStyle/>
          <a:p>
            <a:pPr algn="ctr"/>
            <a:br>
              <a:rPr lang="en-US" dirty="0"/>
            </a:br>
            <a:r>
              <a:rPr lang="en-US" dirty="0"/>
              <a:t>Individual         </a:t>
            </a:r>
            <a:br>
              <a:rPr lang="en-US" dirty="0"/>
            </a:br>
            <a:r>
              <a:rPr lang="en-US" dirty="0"/>
              <a:t>  Common Council 2022 Budget Priorities</a:t>
            </a:r>
            <a:br>
              <a:rPr lang="en-US" dirty="0"/>
            </a:br>
            <a:r>
              <a:rPr lang="en-US" dirty="0"/>
              <a:t> Continued</a:t>
            </a:r>
            <a:br>
              <a:rPr lang="en-US" dirty="0"/>
            </a:br>
            <a:endParaRPr lang="en-US" dirty="0"/>
          </a:p>
        </p:txBody>
      </p:sp>
      <p:graphicFrame>
        <p:nvGraphicFramePr>
          <p:cNvPr id="4" name="Table 4">
            <a:extLst>
              <a:ext uri="{FF2B5EF4-FFF2-40B4-BE49-F238E27FC236}">
                <a16:creationId xmlns:a16="http://schemas.microsoft.com/office/drawing/2014/main" id="{2D4A9BDB-FC1C-4FDC-958A-63EB47169C32}"/>
              </a:ext>
            </a:extLst>
          </p:cNvPr>
          <p:cNvGraphicFramePr>
            <a:graphicFrameLocks noGrp="1"/>
          </p:cNvGraphicFramePr>
          <p:nvPr>
            <p:ph idx="1"/>
          </p:nvPr>
        </p:nvGraphicFramePr>
        <p:xfrm>
          <a:off x="0" y="1825625"/>
          <a:ext cx="11769754" cy="370840"/>
        </p:xfrm>
        <a:graphic>
          <a:graphicData uri="http://schemas.openxmlformats.org/drawingml/2006/table">
            <a:tbl>
              <a:tblPr firstRow="1" bandRow="1">
                <a:tableStyleId>{5C22544A-7EE6-4342-B048-85BDC9FD1C3A}</a:tableStyleId>
              </a:tblPr>
              <a:tblGrid>
                <a:gridCol w="11769754">
                  <a:extLst>
                    <a:ext uri="{9D8B030D-6E8A-4147-A177-3AD203B41FA5}">
                      <a16:colId xmlns:a16="http://schemas.microsoft.com/office/drawing/2014/main" val="4180915894"/>
                    </a:ext>
                  </a:extLst>
                </a:gridCol>
              </a:tblGrid>
              <a:tr h="370840">
                <a:tc>
                  <a:txBody>
                    <a:bodyPr/>
                    <a:lstStyle/>
                    <a:p>
                      <a:endParaRPr lang="en-US" dirty="0"/>
                    </a:p>
                  </a:txBody>
                  <a:tcPr/>
                </a:tc>
                <a:extLst>
                  <a:ext uri="{0D108BD9-81ED-4DB2-BD59-A6C34878D82A}">
                    <a16:rowId xmlns:a16="http://schemas.microsoft.com/office/drawing/2014/main" val="964189274"/>
                  </a:ext>
                </a:extLst>
              </a:tr>
            </a:tbl>
          </a:graphicData>
        </a:graphic>
      </p:graphicFrame>
      <p:pic>
        <p:nvPicPr>
          <p:cNvPr id="8" name="Picture 2" descr="Priorities Writing on White Stock Illustration - Illustration of reminder,  strategy: 157654569">
            <a:extLst>
              <a:ext uri="{FF2B5EF4-FFF2-40B4-BE49-F238E27FC236}">
                <a16:creationId xmlns:a16="http://schemas.microsoft.com/office/drawing/2014/main" id="{6303C46B-A83D-4F9D-AF16-09EECC0862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46942"/>
            <a:ext cx="2306972" cy="153518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49B3394-A823-453C-8C3E-14A60DAE0F43}"/>
              </a:ext>
            </a:extLst>
          </p:cNvPr>
          <p:cNvSpPr txBox="1"/>
          <p:nvPr/>
        </p:nvSpPr>
        <p:spPr>
          <a:xfrm>
            <a:off x="312489" y="2547078"/>
            <a:ext cx="11567021" cy="3139321"/>
          </a:xfrm>
          <a:prstGeom prst="rect">
            <a:avLst/>
          </a:prstGeom>
          <a:noFill/>
        </p:spPr>
        <p:txBody>
          <a:bodyPr wrap="square" rtlCol="0">
            <a:spAutoFit/>
          </a:bodyPr>
          <a:lstStyle/>
          <a:p>
            <a:r>
              <a:rPr lang="en-US" b="1" dirty="0"/>
              <a:t>Parks &amp; Green Spaces</a:t>
            </a:r>
          </a:p>
          <a:p>
            <a:pPr marL="285750" indent="-285750">
              <a:buFont typeface="Wingdings" panose="05000000000000000000" pitchFamily="2" charset="2"/>
              <a:buChar char="Ø"/>
            </a:pPr>
            <a:r>
              <a:rPr lang="en-US" dirty="0"/>
              <a:t>Creation of the City’s First Park in the 5</a:t>
            </a:r>
            <a:r>
              <a:rPr lang="en-US" baseline="30000" dirty="0"/>
              <a:t>th</a:t>
            </a:r>
            <a:r>
              <a:rPr lang="en-US" dirty="0"/>
              <a:t> District.</a:t>
            </a:r>
          </a:p>
          <a:p>
            <a:pPr marL="285750" indent="-285750">
              <a:buFont typeface="Wingdings" panose="05000000000000000000" pitchFamily="2" charset="2"/>
              <a:buChar char="Ø"/>
            </a:pPr>
            <a:r>
              <a:rPr lang="en-US" dirty="0"/>
              <a:t>Outdoor stage and restrooms for  Charles Black Center.</a:t>
            </a:r>
          </a:p>
          <a:p>
            <a:pPr marL="285750" indent="-285750">
              <a:buFont typeface="Wingdings" panose="05000000000000000000" pitchFamily="2" charset="2"/>
              <a:buChar char="Ø"/>
            </a:pPr>
            <a:r>
              <a:rPr lang="en-US" dirty="0"/>
              <a:t>New Center for the current Martin Luther King Jr. Center.</a:t>
            </a:r>
          </a:p>
          <a:p>
            <a:pPr marL="285750" indent="-285750">
              <a:buFont typeface="Wingdings" panose="05000000000000000000" pitchFamily="2" charset="2"/>
              <a:buChar char="Ø"/>
            </a:pPr>
            <a:r>
              <a:rPr lang="en-US" dirty="0"/>
              <a:t>Completion of Randolph Park in the 3</a:t>
            </a:r>
            <a:r>
              <a:rPr lang="en-US" baseline="30000" dirty="0"/>
              <a:t>rd</a:t>
            </a:r>
            <a:r>
              <a:rPr lang="en-US" dirty="0"/>
              <a:t> District.</a:t>
            </a:r>
          </a:p>
          <a:p>
            <a:pPr marL="285750" indent="-285750">
              <a:buFont typeface="Wingdings" panose="05000000000000000000" pitchFamily="2" charset="2"/>
              <a:buChar char="Ø"/>
            </a:pPr>
            <a:r>
              <a:rPr lang="en-US" dirty="0"/>
              <a:t>Update Rum Village Community Center.</a:t>
            </a:r>
          </a:p>
          <a:p>
            <a:pPr marL="285750" indent="-285750">
              <a:buFont typeface="Wingdings" panose="05000000000000000000" pitchFamily="2" charset="2"/>
              <a:buChar char="Ø"/>
            </a:pPr>
            <a:r>
              <a:rPr lang="en-US" dirty="0"/>
              <a:t>Revisit the plans for the Park that was in the original Western Avenue/Main Street Plan.</a:t>
            </a:r>
          </a:p>
          <a:p>
            <a:pPr marL="285750" indent="-285750">
              <a:buFont typeface="Wingdings" panose="05000000000000000000" pitchFamily="2" charset="2"/>
              <a:buChar char="Ø"/>
            </a:pPr>
            <a:r>
              <a:rPr lang="en-US" b="0" i="0" dirty="0">
                <a:solidFill>
                  <a:srgbClr val="201F1E"/>
                </a:solidFill>
                <a:effectLst/>
                <a:latin typeface="Calibri" panose="020F0502020204030204" pitchFamily="34" charset="0"/>
              </a:rPr>
              <a:t>Additional spending for recreation and parks to aid in addressing the youth violence issue in SB.</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1798883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3FD21D2-205B-4DC7-9562-ADECD55851CE}"/>
              </a:ext>
            </a:extLst>
          </p:cNvPr>
          <p:cNvSpPr txBox="1"/>
          <p:nvPr/>
        </p:nvSpPr>
        <p:spPr>
          <a:xfrm>
            <a:off x="6495111" y="5058561"/>
            <a:ext cx="4762915" cy="1323439"/>
          </a:xfrm>
          <a:prstGeom prst="rect">
            <a:avLst/>
          </a:prstGeom>
          <a:noFill/>
        </p:spPr>
        <p:txBody>
          <a:bodyPr wrap="square" rtlCol="0">
            <a:spAutoFit/>
          </a:bodyPr>
          <a:lstStyle/>
          <a:p>
            <a:pPr algn="ctr"/>
            <a:r>
              <a:rPr lang="en-US" sz="1600" b="1" dirty="0"/>
              <a:t>Requests</a:t>
            </a:r>
          </a:p>
          <a:p>
            <a:r>
              <a:rPr lang="en-US" sz="1600" dirty="0"/>
              <a:t>1.    Part Time Legal Assistant</a:t>
            </a:r>
          </a:p>
          <a:p>
            <a:pPr marL="342900" indent="-342900">
              <a:buAutoNum type="arabicPeriod" startAt="2"/>
            </a:pPr>
            <a:r>
              <a:rPr lang="en-US" sz="1600" dirty="0"/>
              <a:t>Return to 2020 Travel Allotment</a:t>
            </a:r>
          </a:p>
          <a:p>
            <a:pPr marL="342900" indent="-342900">
              <a:buAutoNum type="arabicPeriod" startAt="2"/>
            </a:pPr>
            <a:r>
              <a:rPr lang="en-US" sz="1600" dirty="0"/>
              <a:t>Part-time Administrative Assistant</a:t>
            </a:r>
          </a:p>
          <a:p>
            <a:pPr marL="342900" indent="-342900">
              <a:buAutoNum type="arabicPeriod" startAt="2"/>
            </a:pPr>
            <a:r>
              <a:rPr lang="en-US" sz="1600" dirty="0"/>
              <a:t>Proposed Salary Increase 2%  </a:t>
            </a:r>
          </a:p>
        </p:txBody>
      </p:sp>
      <p:graphicFrame>
        <p:nvGraphicFramePr>
          <p:cNvPr id="6" name="Table 5">
            <a:extLst>
              <a:ext uri="{FF2B5EF4-FFF2-40B4-BE49-F238E27FC236}">
                <a16:creationId xmlns:a16="http://schemas.microsoft.com/office/drawing/2014/main" id="{9735B264-C973-4AF8-A27D-333C9196E5C8}"/>
              </a:ext>
            </a:extLst>
          </p:cNvPr>
          <p:cNvGraphicFramePr>
            <a:graphicFrameLocks noGrp="1"/>
          </p:cNvGraphicFramePr>
          <p:nvPr>
            <p:extLst>
              <p:ext uri="{D42A27DB-BD31-4B8C-83A1-F6EECF244321}">
                <p14:modId xmlns:p14="http://schemas.microsoft.com/office/powerpoint/2010/main" val="2386834584"/>
              </p:ext>
            </p:extLst>
          </p:nvPr>
        </p:nvGraphicFramePr>
        <p:xfrm>
          <a:off x="5757644" y="942905"/>
          <a:ext cx="5924418" cy="3432810"/>
        </p:xfrm>
        <a:graphic>
          <a:graphicData uri="http://schemas.openxmlformats.org/drawingml/2006/table">
            <a:tbl>
              <a:tblPr/>
              <a:tblGrid>
                <a:gridCol w="3017520">
                  <a:extLst>
                    <a:ext uri="{9D8B030D-6E8A-4147-A177-3AD203B41FA5}">
                      <a16:colId xmlns:a16="http://schemas.microsoft.com/office/drawing/2014/main" val="272554755"/>
                    </a:ext>
                  </a:extLst>
                </a:gridCol>
                <a:gridCol w="91440">
                  <a:extLst>
                    <a:ext uri="{9D8B030D-6E8A-4147-A177-3AD203B41FA5}">
                      <a16:colId xmlns:a16="http://schemas.microsoft.com/office/drawing/2014/main" val="350139776"/>
                    </a:ext>
                  </a:extLst>
                </a:gridCol>
                <a:gridCol w="1371600">
                  <a:extLst>
                    <a:ext uri="{9D8B030D-6E8A-4147-A177-3AD203B41FA5}">
                      <a16:colId xmlns:a16="http://schemas.microsoft.com/office/drawing/2014/main" val="3237107026"/>
                    </a:ext>
                  </a:extLst>
                </a:gridCol>
                <a:gridCol w="72258">
                  <a:extLst>
                    <a:ext uri="{9D8B030D-6E8A-4147-A177-3AD203B41FA5}">
                      <a16:colId xmlns:a16="http://schemas.microsoft.com/office/drawing/2014/main" val="1124156733"/>
                    </a:ext>
                  </a:extLst>
                </a:gridCol>
                <a:gridCol w="1371600">
                  <a:extLst>
                    <a:ext uri="{9D8B030D-6E8A-4147-A177-3AD203B41FA5}">
                      <a16:colId xmlns:a16="http://schemas.microsoft.com/office/drawing/2014/main" val="3865046832"/>
                    </a:ext>
                  </a:extLst>
                </a:gridCol>
              </a:tblGrid>
              <a:tr h="381000">
                <a:tc>
                  <a:txBody>
                    <a:bodyPr/>
                    <a:lstStyle/>
                    <a:p>
                      <a:pPr algn="l" fontAlgn="b"/>
                      <a:r>
                        <a:rPr lang="en-US" sz="1600" b="1" i="0" u="none" strike="noStrike" dirty="0">
                          <a:solidFill>
                            <a:srgbClr val="000000"/>
                          </a:solidFill>
                          <a:effectLst/>
                          <a:latin typeface="Lato" panose="020F0502020204030203" pitchFamily="34" charset="0"/>
                        </a:rPr>
                        <a:t> Category </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endParaRPr lang="en-US" sz="1600" b="1"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i="0" u="none" strike="noStrike" dirty="0">
                          <a:solidFill>
                            <a:srgbClr val="000000"/>
                          </a:solidFill>
                          <a:effectLst/>
                          <a:latin typeface="Lato" panose="020F0502020204030203" pitchFamily="34" charset="0"/>
                        </a:rPr>
                        <a:t> 2021 Budget </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endParaRPr lang="en-US" sz="1600" b="1" i="0" u="none" strike="noStrike" dirty="0">
                        <a:solidFill>
                          <a:srgbClr val="000000"/>
                        </a:solidFill>
                        <a:effectLst/>
                        <a:latin typeface="Lato" panose="020F05020202040302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i="0" u="none" strike="noStrike" dirty="0">
                          <a:solidFill>
                            <a:srgbClr val="000000"/>
                          </a:solidFill>
                          <a:effectLst/>
                          <a:latin typeface="Lato" panose="020F0502020204030203" pitchFamily="34" charset="0"/>
                        </a:rPr>
                        <a:t> 2022 Proposed Budget</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31631752"/>
                  </a:ext>
                </a:extLst>
              </a:tr>
              <a:tr h="161925">
                <a:tc gridSpan="2">
                  <a:txBody>
                    <a:bodyPr/>
                    <a:lstStyle/>
                    <a:p>
                      <a:pPr algn="l" fontAlgn="b"/>
                      <a:r>
                        <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t>Salaries &amp; Wages</a:t>
                      </a:r>
                    </a:p>
                  </a:txBody>
                  <a:tcPr marL="0" marR="0" marT="0" marB="0" anchor="b">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lang="en-US"/>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t>   226,304 </a:t>
                      </a:r>
                    </a:p>
                  </a:txBody>
                  <a:tcPr marL="0" marR="0" marT="0"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r" fontAlgn="b"/>
                      <a:endPar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0" marR="0" marT="0"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t>   259,949 </a:t>
                      </a:r>
                    </a:p>
                  </a:txBody>
                  <a:tcPr marL="0" marR="0" marT="0" marB="0" anchor="b">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3198455177"/>
                  </a:ext>
                </a:extLst>
              </a:tr>
              <a:tr h="161925">
                <a:tc gridSpan="2">
                  <a:txBody>
                    <a:bodyPr/>
                    <a:lstStyle/>
                    <a:p>
                      <a:pPr algn="l" fontAlgn="b"/>
                      <a:r>
                        <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t>Fringe Benefits</a:t>
                      </a:r>
                    </a:p>
                  </a:txBody>
                  <a:tcPr marL="0" marR="0" marT="0" marB="0" anchor="b">
                    <a:lnL>
                      <a:noFill/>
                    </a:lnL>
                    <a:lnR>
                      <a:noFill/>
                    </a:lnR>
                    <a:lnT>
                      <a:noFill/>
                    </a:lnT>
                    <a:lnB>
                      <a:noFill/>
                    </a:lnB>
                  </a:tcPr>
                </a:tc>
                <a:tc hMerge="1">
                  <a:txBody>
                    <a:bodyPr/>
                    <a:lstStyle/>
                    <a:p>
                      <a:endParaRPr lang="en-US"/>
                    </a:p>
                  </a:txBody>
                  <a:tcPr>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t>   143,997 </a:t>
                      </a:r>
                    </a:p>
                  </a:txBody>
                  <a:tcPr marL="0" marR="0" marT="0" marB="0" anchor="b">
                    <a:lnL>
                      <a:noFill/>
                    </a:lnL>
                    <a:lnR>
                      <a:noFill/>
                    </a:lnR>
                    <a:lnT>
                      <a:noFill/>
                    </a:lnT>
                    <a:lnB>
                      <a:noFill/>
                    </a:lnB>
                  </a:tcPr>
                </a:tc>
                <a:tc>
                  <a:txBody>
                    <a:bodyPr/>
                    <a:lstStyle/>
                    <a:p>
                      <a:pPr algn="r" fontAlgn="b"/>
                      <a:endPar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t>   164,740 </a:t>
                      </a:r>
                    </a:p>
                  </a:txBody>
                  <a:tcPr marL="0" marR="0" marT="0" marB="0" anchor="b">
                    <a:lnL>
                      <a:noFill/>
                    </a:lnL>
                    <a:lnR>
                      <a:noFill/>
                    </a:lnR>
                    <a:lnT>
                      <a:noFill/>
                    </a:lnT>
                    <a:lnB>
                      <a:noFill/>
                    </a:lnB>
                  </a:tcPr>
                </a:tc>
                <a:extLst>
                  <a:ext uri="{0D108BD9-81ED-4DB2-BD59-A6C34878D82A}">
                    <a16:rowId xmlns:a16="http://schemas.microsoft.com/office/drawing/2014/main" val="2543658731"/>
                  </a:ext>
                </a:extLst>
              </a:tr>
              <a:tr h="161925">
                <a:tc gridSpan="2">
                  <a:txBody>
                    <a:bodyPr/>
                    <a:lstStyle/>
                    <a:p>
                      <a:pPr algn="l" fontAlgn="b"/>
                      <a:r>
                        <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t>Professional Services</a:t>
                      </a:r>
                    </a:p>
                  </a:txBody>
                  <a:tcPr marL="0" marR="0" marT="0" marB="0" anchor="b">
                    <a:lnL>
                      <a:noFill/>
                    </a:lnL>
                    <a:lnR>
                      <a:noFill/>
                    </a:lnR>
                    <a:lnT>
                      <a:noFill/>
                    </a:lnT>
                    <a:lnB>
                      <a:noFill/>
                    </a:lnB>
                  </a:tcPr>
                </a:tc>
                <a:tc hMerge="1">
                  <a:txBody>
                    <a:bodyPr/>
                    <a:lstStyle/>
                    <a:p>
                      <a:endParaRPr lang="en-US"/>
                    </a:p>
                  </a:txBody>
                  <a:tcPr>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t>   217,308 </a:t>
                      </a:r>
                    </a:p>
                  </a:txBody>
                  <a:tcPr marL="0" marR="0" marT="0" marB="0" anchor="b">
                    <a:lnL>
                      <a:noFill/>
                    </a:lnL>
                    <a:lnR>
                      <a:noFill/>
                    </a:lnR>
                    <a:lnT>
                      <a:noFill/>
                    </a:lnT>
                    <a:lnB>
                      <a:noFill/>
                    </a:lnB>
                  </a:tcPr>
                </a:tc>
                <a:tc>
                  <a:txBody>
                    <a:bodyPr/>
                    <a:lstStyle/>
                    <a:p>
                      <a:pPr algn="r" fontAlgn="b"/>
                      <a:endPar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t>   239,308 </a:t>
                      </a:r>
                    </a:p>
                  </a:txBody>
                  <a:tcPr marL="0" marR="0" marT="0" marB="0" anchor="b">
                    <a:lnL>
                      <a:noFill/>
                    </a:lnL>
                    <a:lnR>
                      <a:noFill/>
                    </a:lnR>
                    <a:lnT>
                      <a:noFill/>
                    </a:lnT>
                    <a:lnB>
                      <a:noFill/>
                    </a:lnB>
                  </a:tcPr>
                </a:tc>
                <a:extLst>
                  <a:ext uri="{0D108BD9-81ED-4DB2-BD59-A6C34878D82A}">
                    <a16:rowId xmlns:a16="http://schemas.microsoft.com/office/drawing/2014/main" val="1853660899"/>
                  </a:ext>
                </a:extLst>
              </a:tr>
              <a:tr h="161925">
                <a:tc gridSpan="2">
                  <a:txBody>
                    <a:bodyPr/>
                    <a:lstStyle/>
                    <a:p>
                      <a:pPr algn="l" fontAlgn="b"/>
                      <a:r>
                        <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t>Interfund Allocations</a:t>
                      </a:r>
                    </a:p>
                  </a:txBody>
                  <a:tcPr marL="0" marR="0" marT="0" marB="0" anchor="b">
                    <a:lnL>
                      <a:noFill/>
                    </a:lnL>
                    <a:lnR>
                      <a:noFill/>
                    </a:lnR>
                    <a:lnT>
                      <a:noFill/>
                    </a:lnT>
                    <a:lnB>
                      <a:noFill/>
                    </a:lnB>
                  </a:tcPr>
                </a:tc>
                <a:tc hMerge="1">
                  <a:txBody>
                    <a:bodyPr/>
                    <a:lstStyle/>
                    <a:p>
                      <a:endParaRPr lang="en-US"/>
                    </a:p>
                  </a:txBody>
                  <a:tcPr>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t>     54,938 </a:t>
                      </a:r>
                    </a:p>
                  </a:txBody>
                  <a:tcPr marL="0" marR="0" marT="0" marB="0" anchor="b">
                    <a:lnL>
                      <a:noFill/>
                    </a:lnL>
                    <a:lnR>
                      <a:noFill/>
                    </a:lnR>
                    <a:lnT>
                      <a:noFill/>
                    </a:lnT>
                    <a:lnB>
                      <a:noFill/>
                    </a:lnB>
                  </a:tcPr>
                </a:tc>
                <a:tc>
                  <a:txBody>
                    <a:bodyPr/>
                    <a:lstStyle/>
                    <a:p>
                      <a:pPr algn="r" fontAlgn="b"/>
                      <a:endPar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t>     41,683 </a:t>
                      </a:r>
                    </a:p>
                  </a:txBody>
                  <a:tcPr marL="0" marR="0" marT="0" marB="0" anchor="b">
                    <a:lnL>
                      <a:noFill/>
                    </a:lnL>
                    <a:lnR>
                      <a:noFill/>
                    </a:lnR>
                    <a:lnT>
                      <a:noFill/>
                    </a:lnT>
                    <a:lnB>
                      <a:noFill/>
                    </a:lnB>
                  </a:tcPr>
                </a:tc>
                <a:extLst>
                  <a:ext uri="{0D108BD9-81ED-4DB2-BD59-A6C34878D82A}">
                    <a16:rowId xmlns:a16="http://schemas.microsoft.com/office/drawing/2014/main" val="4059603267"/>
                  </a:ext>
                </a:extLst>
              </a:tr>
              <a:tr h="161925">
                <a:tc gridSpan="2">
                  <a:txBody>
                    <a:bodyPr/>
                    <a:lstStyle/>
                    <a:p>
                      <a:pPr algn="l" fontAlgn="b"/>
                      <a:r>
                        <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t>Other Services &amp; Charges</a:t>
                      </a:r>
                    </a:p>
                  </a:txBody>
                  <a:tcPr marL="0" marR="0" marT="0" marB="0" anchor="b">
                    <a:lnL>
                      <a:noFill/>
                    </a:lnL>
                    <a:lnR>
                      <a:noFill/>
                    </a:lnR>
                    <a:lnT>
                      <a:noFill/>
                    </a:lnT>
                    <a:lnB>
                      <a:noFill/>
                    </a:lnB>
                  </a:tcPr>
                </a:tc>
                <a:tc hMerge="1">
                  <a:txBody>
                    <a:bodyPr/>
                    <a:lstStyle/>
                    <a:p>
                      <a:endParaRPr lang="en-US"/>
                    </a:p>
                  </a:txBody>
                  <a:tcPr>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t>     14,010 </a:t>
                      </a:r>
                    </a:p>
                  </a:txBody>
                  <a:tcPr marL="0" marR="0" marT="0" marB="0" anchor="b">
                    <a:lnL>
                      <a:noFill/>
                    </a:lnL>
                    <a:lnR>
                      <a:noFill/>
                    </a:lnR>
                    <a:lnT>
                      <a:noFill/>
                    </a:lnT>
                    <a:lnB>
                      <a:noFill/>
                    </a:lnB>
                  </a:tcPr>
                </a:tc>
                <a:tc>
                  <a:txBody>
                    <a:bodyPr/>
                    <a:lstStyle/>
                    <a:p>
                      <a:pPr algn="r" fontAlgn="b"/>
                      <a:endPar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t>     14,000 </a:t>
                      </a:r>
                    </a:p>
                  </a:txBody>
                  <a:tcPr marL="0" marR="0" marT="0" marB="0" anchor="b">
                    <a:lnL>
                      <a:noFill/>
                    </a:lnL>
                    <a:lnR>
                      <a:noFill/>
                    </a:lnR>
                    <a:lnT>
                      <a:noFill/>
                    </a:lnT>
                    <a:lnB>
                      <a:noFill/>
                    </a:lnB>
                  </a:tcPr>
                </a:tc>
                <a:extLst>
                  <a:ext uri="{0D108BD9-81ED-4DB2-BD59-A6C34878D82A}">
                    <a16:rowId xmlns:a16="http://schemas.microsoft.com/office/drawing/2014/main" val="381155962"/>
                  </a:ext>
                </a:extLst>
              </a:tr>
              <a:tr h="161925">
                <a:tc>
                  <a:txBody>
                    <a:bodyPr/>
                    <a:lstStyle/>
                    <a:p>
                      <a:pPr algn="l" fontAlgn="b"/>
                      <a:r>
                        <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t>Travel</a:t>
                      </a:r>
                    </a:p>
                  </a:txBody>
                  <a:tcPr marL="0" marR="0" marT="0" marB="0" anchor="b">
                    <a:lnL>
                      <a:noFill/>
                    </a:lnL>
                    <a:lnR>
                      <a:noFill/>
                    </a:lnR>
                    <a:lnT>
                      <a:noFill/>
                    </a:lnT>
                    <a:lnB>
                      <a:noFill/>
                    </a:lnB>
                  </a:tcPr>
                </a:tc>
                <a:tc>
                  <a:txBody>
                    <a:bodyPr/>
                    <a:lstStyle/>
                    <a:p>
                      <a:pPr algn="r" fontAlgn="b"/>
                      <a:endPar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t>     10,000 </a:t>
                      </a:r>
                    </a:p>
                  </a:txBody>
                  <a:tcPr marL="0" marR="0" marT="0" marB="0" anchor="b">
                    <a:lnL>
                      <a:noFill/>
                    </a:lnL>
                    <a:lnR>
                      <a:noFill/>
                    </a:lnR>
                    <a:lnT>
                      <a:noFill/>
                    </a:lnT>
                    <a:lnB>
                      <a:noFill/>
                    </a:lnB>
                  </a:tcPr>
                </a:tc>
                <a:tc>
                  <a:txBody>
                    <a:bodyPr/>
                    <a:lstStyle/>
                    <a:p>
                      <a:pPr algn="r" fontAlgn="b"/>
                      <a:endPar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t>     15,000 </a:t>
                      </a:r>
                    </a:p>
                  </a:txBody>
                  <a:tcPr marL="0" marR="0" marT="0" marB="0" anchor="b">
                    <a:lnL>
                      <a:noFill/>
                    </a:lnL>
                    <a:lnR>
                      <a:noFill/>
                    </a:lnR>
                    <a:lnT>
                      <a:noFill/>
                    </a:lnT>
                    <a:lnB>
                      <a:noFill/>
                    </a:lnB>
                  </a:tcPr>
                </a:tc>
                <a:extLst>
                  <a:ext uri="{0D108BD9-81ED-4DB2-BD59-A6C34878D82A}">
                    <a16:rowId xmlns:a16="http://schemas.microsoft.com/office/drawing/2014/main" val="2180220307"/>
                  </a:ext>
                </a:extLst>
              </a:tr>
              <a:tr h="161925">
                <a:tc gridSpan="2">
                  <a:txBody>
                    <a:bodyPr/>
                    <a:lstStyle/>
                    <a:p>
                      <a:pPr algn="l" fontAlgn="b"/>
                      <a:r>
                        <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t>Printing &amp; Advertising </a:t>
                      </a:r>
                    </a:p>
                  </a:txBody>
                  <a:tcPr marL="0" marR="0" marT="0" marB="0" anchor="b">
                    <a:lnL>
                      <a:noFill/>
                    </a:lnL>
                    <a:lnR>
                      <a:noFill/>
                    </a:lnR>
                    <a:lnT>
                      <a:noFill/>
                    </a:lnT>
                    <a:lnB>
                      <a:noFill/>
                    </a:lnB>
                  </a:tcPr>
                </a:tc>
                <a:tc hMerge="1">
                  <a:txBody>
                    <a:bodyPr/>
                    <a:lstStyle/>
                    <a:p>
                      <a:endParaRPr lang="en-US"/>
                    </a:p>
                  </a:txBody>
                  <a:tcPr>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t>        9,097 </a:t>
                      </a:r>
                    </a:p>
                  </a:txBody>
                  <a:tcPr marL="0" marR="0" marT="0" marB="0" anchor="b">
                    <a:lnL>
                      <a:noFill/>
                    </a:lnL>
                    <a:lnR>
                      <a:noFill/>
                    </a:lnR>
                    <a:lnT>
                      <a:noFill/>
                    </a:lnT>
                    <a:lnB>
                      <a:noFill/>
                    </a:lnB>
                  </a:tcPr>
                </a:tc>
                <a:tc>
                  <a:txBody>
                    <a:bodyPr/>
                    <a:lstStyle/>
                    <a:p>
                      <a:pPr algn="r" fontAlgn="b"/>
                      <a:endPar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t>        6,200 </a:t>
                      </a:r>
                    </a:p>
                  </a:txBody>
                  <a:tcPr marL="0" marR="0" marT="0" marB="0" anchor="b">
                    <a:lnL>
                      <a:noFill/>
                    </a:lnL>
                    <a:lnR>
                      <a:noFill/>
                    </a:lnR>
                    <a:lnT>
                      <a:noFill/>
                    </a:lnT>
                    <a:lnB>
                      <a:noFill/>
                    </a:lnB>
                  </a:tcPr>
                </a:tc>
                <a:extLst>
                  <a:ext uri="{0D108BD9-81ED-4DB2-BD59-A6C34878D82A}">
                    <a16:rowId xmlns:a16="http://schemas.microsoft.com/office/drawing/2014/main" val="2310536707"/>
                  </a:ext>
                </a:extLst>
              </a:tr>
              <a:tr h="161925">
                <a:tc gridSpan="2">
                  <a:txBody>
                    <a:bodyPr/>
                    <a:lstStyle/>
                    <a:p>
                      <a:pPr algn="l" fontAlgn="b"/>
                      <a:r>
                        <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t>Education &amp; Training</a:t>
                      </a:r>
                    </a:p>
                  </a:txBody>
                  <a:tcPr marL="0" marR="0" marT="0" marB="0" anchor="b">
                    <a:lnL>
                      <a:noFill/>
                    </a:lnL>
                    <a:lnR>
                      <a:noFill/>
                    </a:lnR>
                    <a:lnT>
                      <a:noFill/>
                    </a:lnT>
                    <a:lnB>
                      <a:noFill/>
                    </a:lnB>
                  </a:tcPr>
                </a:tc>
                <a:tc hMerge="1">
                  <a:txBody>
                    <a:bodyPr/>
                    <a:lstStyle/>
                    <a:p>
                      <a:endParaRPr lang="en-US"/>
                    </a:p>
                  </a:txBody>
                  <a:tcPr>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t>     12,000 </a:t>
                      </a:r>
                    </a:p>
                  </a:txBody>
                  <a:tcPr marL="0" marR="0" marT="0" marB="0" anchor="b">
                    <a:lnL>
                      <a:noFill/>
                    </a:lnL>
                    <a:lnR>
                      <a:noFill/>
                    </a:lnR>
                    <a:lnT>
                      <a:noFill/>
                    </a:lnT>
                    <a:lnB>
                      <a:noFill/>
                    </a:lnB>
                  </a:tcPr>
                </a:tc>
                <a:tc>
                  <a:txBody>
                    <a:bodyPr/>
                    <a:lstStyle/>
                    <a:p>
                      <a:pPr algn="r" fontAlgn="b"/>
                      <a:endPar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t>        12,000 </a:t>
                      </a:r>
                    </a:p>
                  </a:txBody>
                  <a:tcPr marL="0" marR="0" marT="0" marB="0" anchor="b">
                    <a:lnL>
                      <a:noFill/>
                    </a:lnL>
                    <a:lnR>
                      <a:noFill/>
                    </a:lnR>
                    <a:lnT>
                      <a:noFill/>
                    </a:lnT>
                    <a:lnB>
                      <a:noFill/>
                    </a:lnB>
                  </a:tcPr>
                </a:tc>
                <a:extLst>
                  <a:ext uri="{0D108BD9-81ED-4DB2-BD59-A6C34878D82A}">
                    <a16:rowId xmlns:a16="http://schemas.microsoft.com/office/drawing/2014/main" val="46112667"/>
                  </a:ext>
                </a:extLst>
              </a:tr>
              <a:tr h="161925">
                <a:tc gridSpan="2">
                  <a:txBody>
                    <a:bodyPr/>
                    <a:lstStyle/>
                    <a:p>
                      <a:pPr algn="l" fontAlgn="b"/>
                      <a:r>
                        <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t>Repairs &amp; Maintenance</a:t>
                      </a:r>
                    </a:p>
                  </a:txBody>
                  <a:tcPr marL="0" marR="0" marT="0" marB="0" anchor="b">
                    <a:lnL>
                      <a:noFill/>
                    </a:lnL>
                    <a:lnR>
                      <a:noFill/>
                    </a:lnR>
                    <a:lnT>
                      <a:noFill/>
                    </a:lnT>
                    <a:lnB>
                      <a:noFill/>
                    </a:lnB>
                  </a:tcPr>
                </a:tc>
                <a:tc hMerge="1">
                  <a:txBody>
                    <a:bodyPr/>
                    <a:lstStyle/>
                    <a:p>
                      <a:endParaRPr lang="en-US"/>
                    </a:p>
                  </a:txBody>
                  <a:tcPr>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t>        1,255 </a:t>
                      </a:r>
                    </a:p>
                  </a:txBody>
                  <a:tcPr marL="0" marR="0" marT="0" marB="0" anchor="b">
                    <a:lnL>
                      <a:noFill/>
                    </a:lnL>
                    <a:lnR>
                      <a:noFill/>
                    </a:lnR>
                    <a:lnT>
                      <a:noFill/>
                    </a:lnT>
                    <a:lnB>
                      <a:noFill/>
                    </a:lnB>
                  </a:tcPr>
                </a:tc>
                <a:tc>
                  <a:txBody>
                    <a:bodyPr/>
                    <a:lstStyle/>
                    <a:p>
                      <a:pPr algn="r" fontAlgn="b"/>
                      <a:endPar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t>        3,000 </a:t>
                      </a:r>
                    </a:p>
                  </a:txBody>
                  <a:tcPr marL="0" marR="0" marT="0" marB="0" anchor="b">
                    <a:lnL>
                      <a:noFill/>
                    </a:lnL>
                    <a:lnR>
                      <a:noFill/>
                    </a:lnR>
                    <a:lnT>
                      <a:noFill/>
                    </a:lnT>
                    <a:lnB>
                      <a:noFill/>
                    </a:lnB>
                  </a:tcPr>
                </a:tc>
                <a:extLst>
                  <a:ext uri="{0D108BD9-81ED-4DB2-BD59-A6C34878D82A}">
                    <a16:rowId xmlns:a16="http://schemas.microsoft.com/office/drawing/2014/main" val="619465663"/>
                  </a:ext>
                </a:extLst>
              </a:tr>
              <a:tr h="161925">
                <a:tc>
                  <a:txBody>
                    <a:bodyPr/>
                    <a:lstStyle/>
                    <a:p>
                      <a:pPr algn="l" fontAlgn="b"/>
                      <a:r>
                        <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t>Supplies</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endPar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0" marR="0" marT="0" marB="0" anchor="b">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t>        5,000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endPar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0" marR="0" marT="0" marB="0" anchor="b">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t>        2,500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0342405"/>
                  </a:ext>
                </a:extLst>
              </a:tr>
              <a:tr h="171450">
                <a:tc>
                  <a:txBody>
                    <a:bodyPr/>
                    <a:lstStyle/>
                    <a:p>
                      <a:pPr algn="l" fontAlgn="t"/>
                      <a:r>
                        <a:rPr lang="en-US" sz="1600" b="1" i="0" u="none" strike="noStrike" dirty="0">
                          <a:solidFill>
                            <a:srgbClr val="000000"/>
                          </a:solidFill>
                          <a:effectLst/>
                          <a:latin typeface="Lato" panose="020F0502020204030203" pitchFamily="34" charset="0"/>
                        </a:rPr>
                        <a:t>Total Expenditures by Type</a:t>
                      </a:r>
                    </a:p>
                  </a:txBody>
                  <a:tcPr marL="9525" marR="9525" marT="9525" marB="0">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n-US" sz="1600" b="1" i="0" u="none" strike="noStrike" dirty="0">
                        <a:solidFill>
                          <a:srgbClr val="000000"/>
                        </a:solidFill>
                        <a:effectLst/>
                        <a:latin typeface="Lato" panose="020F0502020204030203" pitchFamily="34" charset="0"/>
                      </a:endParaRPr>
                    </a:p>
                  </a:txBody>
                  <a:tcPr marL="9525" marR="9525" marT="9525" marB="0" anchor="b">
                    <a:lnL>
                      <a:noFill/>
                    </a:lnL>
                    <a:lnR>
                      <a:noFill/>
                    </a:lnR>
                    <a:lnT w="6350" cap="flat" cmpd="sng" algn="ctr">
                      <a:noFill/>
                      <a:prstDash val="solid"/>
                      <a:round/>
                      <a:headEnd type="none" w="med" len="med"/>
                      <a:tailEnd type="none" w="med" len="med"/>
                    </a:lnT>
                    <a:lnB w="25400" cap="flat" cmpd="dbl"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600" b="1" i="0" u="none" strike="noStrike" dirty="0">
                          <a:solidFill>
                            <a:srgbClr val="000000"/>
                          </a:solidFill>
                          <a:effectLst/>
                          <a:latin typeface="Lato" panose="020F0502020204030203" pitchFamily="34" charset="0"/>
                        </a:rPr>
                        <a:t>    693,909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endParaRPr lang="en-US" sz="1600" b="1" i="0" u="none" strike="noStrike" dirty="0">
                        <a:solidFill>
                          <a:srgbClr val="000000"/>
                        </a:solidFill>
                        <a:effectLst/>
                        <a:latin typeface="Lato" panose="020F0502020204030203" pitchFamily="34" charset="0"/>
                      </a:endParaRPr>
                    </a:p>
                  </a:txBody>
                  <a:tcPr marL="9525" marR="9525" marT="9525" marB="0" anchor="b">
                    <a:lnL>
                      <a:noFill/>
                    </a:lnL>
                    <a:lnR>
                      <a:noFill/>
                    </a:lnR>
                    <a:lnT w="6350" cap="flat" cmpd="sng" algn="ctr">
                      <a:noFill/>
                      <a:prstDash val="solid"/>
                      <a:round/>
                      <a:headEnd type="none" w="med" len="med"/>
                      <a:tailEnd type="none" w="med" len="med"/>
                    </a:lnT>
                    <a:lnB w="25400" cap="flat" cmpd="dbl"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600" b="1" i="0" u="none" strike="noStrike" dirty="0">
                          <a:solidFill>
                            <a:srgbClr val="000000"/>
                          </a:solidFill>
                          <a:effectLst/>
                          <a:latin typeface="Lato" panose="020F0502020204030203" pitchFamily="34" charset="0"/>
                        </a:rPr>
                        <a:t>758,380</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935087963"/>
                  </a:ext>
                </a:extLst>
              </a:tr>
            </a:tbl>
          </a:graphicData>
        </a:graphic>
      </p:graphicFrame>
      <p:pic>
        <p:nvPicPr>
          <p:cNvPr id="7" name="Picture 6">
            <a:extLst>
              <a:ext uri="{FF2B5EF4-FFF2-40B4-BE49-F238E27FC236}">
                <a16:creationId xmlns:a16="http://schemas.microsoft.com/office/drawing/2014/main" id="{A75F95E3-4413-438D-93EE-29A9713DF653}"/>
              </a:ext>
            </a:extLst>
          </p:cNvPr>
          <p:cNvPicPr>
            <a:picLocks noChangeAspect="1"/>
          </p:cNvPicPr>
          <p:nvPr/>
        </p:nvPicPr>
        <p:blipFill>
          <a:blip r:embed="rId2"/>
          <a:stretch>
            <a:fillRect/>
          </a:stretch>
        </p:blipFill>
        <p:spPr>
          <a:xfrm>
            <a:off x="-595947" y="394283"/>
            <a:ext cx="7091058" cy="6237215"/>
          </a:xfrm>
          <a:prstGeom prst="rect">
            <a:avLst/>
          </a:prstGeom>
        </p:spPr>
      </p:pic>
    </p:spTree>
    <p:extLst>
      <p:ext uri="{BB962C8B-B14F-4D97-AF65-F5344CB8AC3E}">
        <p14:creationId xmlns:p14="http://schemas.microsoft.com/office/powerpoint/2010/main" val="2594782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4FD6C-F2B4-49C3-BC2D-75EF81B9D56D}"/>
              </a:ext>
            </a:extLst>
          </p:cNvPr>
          <p:cNvSpPr>
            <a:spLocks noGrp="1"/>
          </p:cNvSpPr>
          <p:nvPr>
            <p:ph type="ctrTitle"/>
          </p:nvPr>
        </p:nvSpPr>
        <p:spPr>
          <a:xfrm>
            <a:off x="704675" y="859405"/>
            <a:ext cx="10180576" cy="2569595"/>
          </a:xfrm>
        </p:spPr>
        <p:txBody>
          <a:bodyPr>
            <a:normAutofit fontScale="90000"/>
          </a:bodyPr>
          <a:lstStyle/>
          <a:p>
            <a:br>
              <a:rPr lang="en-US" sz="4000" dirty="0"/>
            </a:br>
            <a:br>
              <a:rPr lang="en-US" sz="4000" dirty="0"/>
            </a:br>
            <a:r>
              <a:rPr lang="en-US" sz="4000" b="1" dirty="0"/>
              <a:t>Individual Common Council Members </a:t>
            </a:r>
            <a:r>
              <a:rPr lang="en-US" sz="4000" b="1" dirty="0">
                <a:solidFill>
                  <a:srgbClr val="151B4F"/>
                </a:solidFill>
                <a:cs typeface="Arial" panose="020B0604020202020204" pitchFamily="34" charset="0"/>
              </a:rPr>
              <a:t>2021 -2022</a:t>
            </a:r>
            <a:br>
              <a:rPr lang="en-US" sz="4000" b="1" dirty="0">
                <a:solidFill>
                  <a:srgbClr val="151B4F"/>
                </a:solidFill>
                <a:cs typeface="Arial" panose="020B0604020202020204" pitchFamily="34" charset="0"/>
              </a:rPr>
            </a:br>
            <a:r>
              <a:rPr lang="en-US" sz="4000" b="1" dirty="0">
                <a:solidFill>
                  <a:srgbClr val="151B4F"/>
                </a:solidFill>
                <a:cs typeface="Arial" panose="020B0604020202020204" pitchFamily="34" charset="0"/>
              </a:rPr>
              <a:t>Goals</a:t>
            </a:r>
            <a:br>
              <a:rPr lang="en-US" sz="4000" dirty="0"/>
            </a:br>
            <a:br>
              <a:rPr lang="en-US" sz="4000" dirty="0"/>
            </a:br>
            <a:r>
              <a:rPr lang="en-US" sz="4000" dirty="0"/>
              <a:t> </a:t>
            </a:r>
          </a:p>
        </p:txBody>
      </p:sp>
      <p:sp>
        <p:nvSpPr>
          <p:cNvPr id="4" name="TextBox 3">
            <a:extLst>
              <a:ext uri="{FF2B5EF4-FFF2-40B4-BE49-F238E27FC236}">
                <a16:creationId xmlns:a16="http://schemas.microsoft.com/office/drawing/2014/main" id="{4CE63DCB-8F16-4B1C-B8F9-02E2295CDDCE}"/>
              </a:ext>
            </a:extLst>
          </p:cNvPr>
          <p:cNvSpPr txBox="1"/>
          <p:nvPr/>
        </p:nvSpPr>
        <p:spPr>
          <a:xfrm>
            <a:off x="886436" y="2654758"/>
            <a:ext cx="10600889" cy="3693319"/>
          </a:xfrm>
          <a:prstGeom prst="rect">
            <a:avLst/>
          </a:prstGeom>
          <a:noFill/>
        </p:spPr>
        <p:txBody>
          <a:bodyPr wrap="square" rtlCol="0">
            <a:spAutoFit/>
          </a:bodyPr>
          <a:lstStyle/>
          <a:p>
            <a:pPr marL="342900" indent="-342900">
              <a:buAutoNum type="arabicPeriod"/>
            </a:pPr>
            <a:r>
              <a:rPr lang="en-US" dirty="0"/>
              <a:t>Successful Implementation of the Community Police Review Board.</a:t>
            </a:r>
          </a:p>
          <a:p>
            <a:pPr marL="342900" indent="-342900">
              <a:buAutoNum type="arabicPeriod"/>
            </a:pPr>
            <a:r>
              <a:rPr lang="en-US" dirty="0"/>
              <a:t>The appointment of the Redistricting Committee. (October 2021).  </a:t>
            </a:r>
          </a:p>
          <a:p>
            <a:pPr marL="342900" indent="-342900">
              <a:buAutoNum type="arabicPeriod"/>
            </a:pPr>
            <a:r>
              <a:rPr lang="en-US" dirty="0"/>
              <a:t>Review of  the Quality-of-Life Ordinances &amp; the introduction of new legislation as needed.</a:t>
            </a:r>
          </a:p>
          <a:p>
            <a:pPr marL="342900" indent="-342900">
              <a:buAutoNum type="arabicPeriod"/>
            </a:pPr>
            <a:r>
              <a:rPr lang="en-US" dirty="0"/>
              <a:t>Appointment and Implementation of the Joint Educational Cooperative Committee. </a:t>
            </a:r>
          </a:p>
          <a:p>
            <a:pPr marL="342900" indent="-342900">
              <a:buAutoNum type="arabicPeriod"/>
            </a:pPr>
            <a:r>
              <a:rPr lang="en-US" dirty="0"/>
              <a:t>Return to Neighborhoods Meetings.</a:t>
            </a:r>
          </a:p>
          <a:p>
            <a:pPr marL="342900" indent="-342900">
              <a:buAutoNum type="arabicPeriod"/>
            </a:pPr>
            <a:r>
              <a:rPr lang="en-US" dirty="0"/>
              <a:t>Completion of five (5) neighborhood plans, 3 westside neighborhood plans, 1 southeast neighborhood plan and 1 northeast neighborhood plan.</a:t>
            </a:r>
          </a:p>
          <a:p>
            <a:pPr marL="342900" indent="-342900">
              <a:buAutoNum type="arabicPeriod"/>
            </a:pPr>
            <a:r>
              <a:rPr lang="en-US" dirty="0"/>
              <a:t>Development of a new Comprehensive Plan for the City. </a:t>
            </a:r>
          </a:p>
          <a:p>
            <a:pPr marL="342900" indent="-342900">
              <a:buAutoNum type="arabicPeriod"/>
            </a:pPr>
            <a:r>
              <a:rPr lang="en-US" dirty="0"/>
              <a:t>Increase engagement with citizens and organizations.   </a:t>
            </a:r>
          </a:p>
          <a:p>
            <a:pPr marL="342900" indent="-342900">
              <a:buAutoNum type="arabicPeriod"/>
            </a:pPr>
            <a:r>
              <a:rPr lang="en-US" b="0" i="0" dirty="0">
                <a:solidFill>
                  <a:srgbClr val="212121"/>
                </a:solidFill>
                <a:effectLst/>
                <a:latin typeface="Segoe UI" panose="020B0502040204020203" pitchFamily="34" charset="0"/>
              </a:rPr>
              <a:t>Support solarization, energy efficiency, and sustainability efforts and programs.</a:t>
            </a:r>
          </a:p>
          <a:p>
            <a:pPr marL="342900" indent="-342900">
              <a:buAutoNum type="arabicPeriod"/>
            </a:pPr>
            <a:r>
              <a:rPr lang="en-US" b="0" i="0" dirty="0">
                <a:solidFill>
                  <a:srgbClr val="212121"/>
                </a:solidFill>
                <a:effectLst/>
                <a:latin typeface="Segoe UI" panose="020B0502040204020203" pitchFamily="34" charset="0"/>
              </a:rPr>
              <a:t>Strategic &amp; Intentional engagement with disadvantaged of color.  (Health, Economic etc.)</a:t>
            </a:r>
          </a:p>
          <a:p>
            <a:pPr marL="342900" indent="-342900">
              <a:buAutoNum type="arabicPeriod"/>
            </a:pPr>
            <a:endParaRPr lang="en-US" dirty="0"/>
          </a:p>
          <a:p>
            <a:pPr marL="342900" indent="-342900">
              <a:buAutoNum type="arabicPeriod"/>
            </a:pPr>
            <a:endParaRPr lang="en-US" dirty="0"/>
          </a:p>
        </p:txBody>
      </p:sp>
    </p:spTree>
    <p:extLst>
      <p:ext uri="{BB962C8B-B14F-4D97-AF65-F5344CB8AC3E}">
        <p14:creationId xmlns:p14="http://schemas.microsoft.com/office/powerpoint/2010/main" val="40226285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reeform: Shape 7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Freeform: Shape 7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1" name="Isosceles Triangle 8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Questions - Connecting the Dots">
            <a:extLst>
              <a:ext uri="{FF2B5EF4-FFF2-40B4-BE49-F238E27FC236}">
                <a16:creationId xmlns:a16="http://schemas.microsoft.com/office/drawing/2014/main" id="{EA7BB071-76DF-45CA-96A1-1FBDB4E7E00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891423" y="643467"/>
            <a:ext cx="8409154" cy="557106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83" name="Isosceles Triangle 8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786249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644</TotalTime>
  <Words>1394</Words>
  <Application>Microsoft Office PowerPoint</Application>
  <PresentationFormat>Widescreen</PresentationFormat>
  <Paragraphs>247</Paragraphs>
  <Slides>13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Calibri Light</vt:lpstr>
      <vt:lpstr>Lato</vt:lpstr>
      <vt:lpstr>Segoe UI</vt:lpstr>
      <vt:lpstr>Wingdings</vt:lpstr>
      <vt:lpstr>Office Theme</vt:lpstr>
      <vt:lpstr> South Bend Common Council 2022 Proposed Budget  Thursday, September 30, 2021  </vt:lpstr>
      <vt:lpstr>Common Council Members &amp; The Districts They Represent    </vt:lpstr>
      <vt:lpstr>2021 Council Budget  at a Glance</vt:lpstr>
      <vt:lpstr>PowerPoint Presentation</vt:lpstr>
      <vt:lpstr>PowerPoint Presentation</vt:lpstr>
      <vt:lpstr>Individual Common Council 2022 Budget Discussion Points   </vt:lpstr>
      <vt:lpstr>Common      Individual Council 2022 Budget  Priorities</vt:lpstr>
      <vt:lpstr>        Individual  Common Council  2022 Budget Priorities   </vt:lpstr>
      <vt:lpstr>           Individual Common Council 2022 Budget Priorities  Continued </vt:lpstr>
      <vt:lpstr> Individual            Common Council 2022 Budget Priorities  Continued </vt:lpstr>
      <vt:lpstr>PowerPoint Presentation</vt:lpstr>
      <vt:lpstr>  Individual Common Council Members 2021 -2022 Goals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South Bend Common Council 2021 Proposed Budget  Wednesday, September 23, 2020</dc:title>
  <dc:creator>Karen L. White</dc:creator>
  <cp:lastModifiedBy>Karen L. White</cp:lastModifiedBy>
  <cp:revision>23</cp:revision>
  <cp:lastPrinted>2021-09-30T14:30:04Z</cp:lastPrinted>
  <dcterms:created xsi:type="dcterms:W3CDTF">2020-09-22T13:17:45Z</dcterms:created>
  <dcterms:modified xsi:type="dcterms:W3CDTF">2021-09-30T16:04:18Z</dcterms:modified>
</cp:coreProperties>
</file>